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3" r:id="rId3"/>
    <p:sldId id="266" r:id="rId4"/>
    <p:sldId id="278" r:id="rId5"/>
    <p:sldId id="273" r:id="rId6"/>
    <p:sldId id="274" r:id="rId7"/>
    <p:sldId id="279" r:id="rId8"/>
    <p:sldId id="267" r:id="rId9"/>
    <p:sldId id="272" r:id="rId10"/>
    <p:sldId id="268" r:id="rId11"/>
    <p:sldId id="269" r:id="rId12"/>
    <p:sldId id="270" r:id="rId13"/>
    <p:sldId id="271" r:id="rId14"/>
    <p:sldId id="277" r:id="rId15"/>
    <p:sldId id="275" r:id="rId16"/>
    <p:sldId id="276" r:id="rId17"/>
    <p:sldId id="280" r:id="rId18"/>
    <p:sldId id="281" r:id="rId19"/>
    <p:sldId id="26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32"/>
    <p:restoredTop sz="94694"/>
  </p:normalViewPr>
  <p:slideViewPr>
    <p:cSldViewPr snapToGrid="0" snapToObjects="1">
      <p:cViewPr varScale="1">
        <p:scale>
          <a:sx n="140" d="100"/>
          <a:sy n="140" d="100"/>
        </p:scale>
        <p:origin x="240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765E06-DC78-FA45-9DE7-697910E3B1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400EDC7-6285-1C47-9242-E7527B8CBD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0700DA5-7CF5-FF4C-8F67-5DFB8AB4C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2/8/22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F93A6FB-735D-0448-B4A2-C13B0FB62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77BF99E-7C11-3942-8813-8EFD2C300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876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7F6C3E-6CE8-A945-9254-46190E6A6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86AE8FC-24F6-9342-9ADC-7839C6716B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54923F2-DE08-3A4C-9C92-DD8E4A0F2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2/8/22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88378B7-3508-2F47-8A1E-ABB020D4D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9906399-D5D7-BD46-956A-68130CAD6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174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0083DA8-BEC7-6A41-9DAB-071859A05C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02BA557-A047-1446-9D34-A4B4DDF0A3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A44D236-29AB-7145-9286-519EF0EA9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2/8/22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D348C78-F712-954E-90C1-04CAD2D2E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B599BA1-3240-B34D-B819-1AF0C1672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61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737A2F-99A3-E040-AA51-0DDCE7665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3DC3865-F67B-4844-8D4B-151EB9D06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7972EF8-2A30-5344-9111-DE542E831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2/8/22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F12BC60-D4B6-9945-8189-262C5244E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D733614-9C00-4044-8EB9-A684C7CAA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460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22940D-3941-934F-B485-B874CE8C8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EDA3A67-7D0A-A740-83B0-32686C407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9F1CD19-2757-4E4C-A39A-265BDFE6B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2/8/22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8FA98B4-5AC5-1749-BE43-98E2A1FC0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C5AD69F-2386-EC44-B1C3-71E9B5D56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348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D236A4-CD1C-0749-A50D-354638477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B1C7651-CAB5-184C-95B9-A527ED972B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7DB3C1D-9833-EF49-B0FF-483C90D438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6941C81-338C-E448-A25D-5F5FD1F3C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2/8/22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C059E0D-4A93-6647-9FD5-BD6F4935A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7734A6D-8AC9-F248-ABAB-ED9AE1E8C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045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07C892-E0A8-884C-AC04-42E49FFF2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E39450C-52A0-1B43-B5C3-5FDBF53CA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1DB4E5B-36EA-344A-9632-FEBCC999F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A01B630-77FF-0549-9002-718C026623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190443B-43F9-E140-8EEF-852A860BD3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BEC8011-D027-4242-B8CB-D3E326CF3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2/8/22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0D711C9-08EC-FB4A-8C62-B7C6EA92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8C51CC2-4906-AD43-92AA-D2BD5C3FE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83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098B46-1BEA-304F-BA0D-7B378DC9F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6FD00E9-7590-D541-A98C-75E4E1D51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2/8/22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63F3078-2672-3944-BE44-1108CC38E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6AFB8F0-EAA0-9A44-BFF3-9BF832219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60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4F98C6A-FEE7-8846-A9CB-4613C79C4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2/8/22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53AEA39-7866-3344-87AE-F543CFDA2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8D9E071-2A0D-1F4F-A5E5-D6636E76A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71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244B24-F56D-634B-A676-8981204C5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10D646B-EC05-714D-9706-E8242BA65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ECAA719-EAAC-C145-90DD-E4BEDDF66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18FB471-7E0C-004D-B359-27662D50D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2/8/22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2328655-EE57-3145-BF3C-39AD4E1EB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9E53BD5-8283-C44F-9408-51CF0C16D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991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644BD3-21FF-3840-AEBB-11984E69A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756CDCE-479F-4846-9255-CC7E7132B6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74A58A0-6020-404D-BF3A-EE24A4D49C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9787DA5-972B-074C-A0CC-F3C94FBEB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D68BB-3905-F144-A83F-DD95D8596A35}" type="datetimeFigureOut">
              <a:rPr lang="en-US" smtClean="0"/>
              <a:t>2/8/22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18D5537-B291-D04C-82A2-D96925861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CDCA0B0-7EE9-614E-AB21-014DE1C6A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006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9749743-A2FA-8442-90B1-545ADD3C0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B5CD817-B9DB-E24F-BD1F-8100088B2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DCE216B-AA0A-6C40-ACB8-31FDFEC9A9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D68BB-3905-F144-A83F-DD95D8596A35}" type="datetimeFigureOut">
              <a:rPr lang="en-US" smtClean="0"/>
              <a:t>2/8/22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9A8FA6F-0375-8E44-B2EA-80BD528E62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0060BBA-15B4-4947-95F7-AE8E6352F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8E367-6DF9-D646-B12E-21F14259F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123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oftware.broadinstitute.org/software/igv/" TargetMode="External"/><Relationship Id="rId4" Type="http://schemas.openxmlformats.org/officeDocument/2006/relationships/hyperlink" Target="https://genome.ucsc.edu/" TargetMode="External"/><Relationship Id="rId5" Type="http://schemas.openxmlformats.org/officeDocument/2006/relationships/hyperlink" Target="https://www.geneious.com/" TargetMode="External"/><Relationship Id="rId6" Type="http://schemas.openxmlformats.org/officeDocument/2006/relationships/hyperlink" Target="http://genomeview.org/" TargetMode="External"/><Relationship Id="rId7" Type="http://schemas.openxmlformats.org/officeDocument/2006/relationships/hyperlink" Target="https://github.com/FadyMohareb/cramer" TargetMode="External"/><Relationship Id="rId1" Type="http://schemas.openxmlformats.org/officeDocument/2006/relationships/slideLayout" Target="../slideLayouts/slideLayout7.xml"/><Relationship Id="rId2" Type="http://schemas.openxmlformats.org/officeDocument/2006/relationships/hyperlink" Target="http://sanger-pathogens.github.io/Artemis/Artemis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sanger-pathogens.github.io/Artemis/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software.broadinstitute.org/software/igv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hyperlink" Target="https://perun.biochem.dal.ca/downloads/icgvideo/TAT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7D86A92-BB4B-DB48-B1AF-A4DFD2D8DDF2}"/>
              </a:ext>
            </a:extLst>
          </p:cNvPr>
          <p:cNvSpPr txBox="1"/>
          <p:nvPr/>
        </p:nvSpPr>
        <p:spPr>
          <a:xfrm>
            <a:off x="704194" y="704193"/>
            <a:ext cx="1007942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Genome Browsers</a:t>
            </a:r>
          </a:p>
          <a:p>
            <a:pPr algn="ctr"/>
            <a:endParaRPr lang="en-US" sz="3600" dirty="0"/>
          </a:p>
          <a:p>
            <a:pPr algn="ctr"/>
            <a:endParaRPr lang="en-US" sz="3600" dirty="0"/>
          </a:p>
          <a:p>
            <a:pPr algn="ctr"/>
            <a:endParaRPr lang="en-US" sz="3600" dirty="0"/>
          </a:p>
          <a:p>
            <a:pPr algn="ctr"/>
            <a:r>
              <a:rPr lang="en-US" sz="3600" dirty="0"/>
              <a:t>ICG Tips and Tricks Series</a:t>
            </a:r>
          </a:p>
          <a:p>
            <a:pPr algn="ctr"/>
            <a:endParaRPr lang="en-US" sz="3600" dirty="0"/>
          </a:p>
          <a:p>
            <a:pPr algn="ctr"/>
            <a:r>
              <a:rPr lang="en-US" sz="3600" dirty="0"/>
              <a:t>February 8, 2022</a:t>
            </a:r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xmlns="" id="{A70AEF93-F022-044A-8481-3E478273D1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6162" y="5436045"/>
            <a:ext cx="3336324" cy="1085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86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CBB7CB0-71EC-F144-9CB8-2F26F6A39997}"/>
              </a:ext>
            </a:extLst>
          </p:cNvPr>
          <p:cNvSpPr txBox="1"/>
          <p:nvPr/>
        </p:nvSpPr>
        <p:spPr>
          <a:xfrm>
            <a:off x="777240" y="91708"/>
            <a:ext cx="94945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GFF (General/Generic Feature Format) </a:t>
            </a:r>
            <a:r>
              <a:rPr lang="en-US" sz="1000" dirty="0"/>
              <a:t>https://</a:t>
            </a:r>
            <a:r>
              <a:rPr lang="en-US" sz="1000" dirty="0" err="1"/>
              <a:t>github.com</a:t>
            </a:r>
            <a:r>
              <a:rPr lang="en-US" sz="1000" dirty="0"/>
              <a:t>/The-Sequence-Ontology/Specifications/blob/master/gff3.md</a:t>
            </a:r>
          </a:p>
          <a:p>
            <a:r>
              <a:rPr lang="en-US" dirty="0"/>
              <a:t>	-universal, </a:t>
            </a:r>
            <a:r>
              <a:rPr lang="en-US" dirty="0" err="1"/>
              <a:t>ie</a:t>
            </a:r>
            <a:r>
              <a:rPr lang="en-US" dirty="0"/>
              <a:t> can be read and incorporated by all genome </a:t>
            </a:r>
            <a:r>
              <a:rPr lang="en-US" dirty="0" err="1"/>
              <a:t>browers</a:t>
            </a:r>
            <a:r>
              <a:rPr lang="en-US" dirty="0"/>
              <a:t>?</a:t>
            </a:r>
          </a:p>
          <a:p>
            <a:r>
              <a:rPr lang="en-US" dirty="0"/>
              <a:t>		-different flavors and </a:t>
            </a:r>
            <a:r>
              <a:rPr lang="en-US" dirty="0" smtClean="0"/>
              <a:t>versions</a:t>
            </a:r>
            <a:endParaRPr lang="en-US" dirty="0"/>
          </a:p>
          <a:p>
            <a:r>
              <a:rPr lang="en-US" dirty="0"/>
              <a:t>	-easily parsed</a:t>
            </a:r>
          </a:p>
          <a:p>
            <a:r>
              <a:rPr lang="en-US" dirty="0"/>
              <a:t>		-simple text file</a:t>
            </a:r>
          </a:p>
          <a:p>
            <a:r>
              <a:rPr lang="en-US" dirty="0"/>
              <a:t>	-some programs to convert from one version to the </a:t>
            </a:r>
            <a:r>
              <a:rPr lang="en-US" dirty="0" smtClean="0"/>
              <a:t>other</a:t>
            </a:r>
          </a:p>
          <a:p>
            <a:r>
              <a:rPr lang="en-US" dirty="0"/>
              <a:t>		</a:t>
            </a:r>
            <a:r>
              <a:rPr lang="en-US" dirty="0" smtClean="0"/>
              <a:t>-validators</a:t>
            </a:r>
            <a:endParaRPr lang="en-US" dirty="0"/>
          </a:p>
          <a:p>
            <a:r>
              <a:rPr lang="en-US" dirty="0"/>
              <a:t>	</a:t>
            </a:r>
          </a:p>
          <a:p>
            <a:r>
              <a:rPr lang="en-US" dirty="0"/>
              <a:t>	-contains 9 tab delimited fields</a:t>
            </a:r>
          </a:p>
          <a:p>
            <a:r>
              <a:rPr lang="en-US" dirty="0"/>
              <a:t>		1. name of the chromosome or contig </a:t>
            </a:r>
            <a:r>
              <a:rPr lang="en-US" dirty="0" err="1"/>
              <a:t>eg.</a:t>
            </a:r>
            <a:r>
              <a:rPr lang="en-US" dirty="0"/>
              <a:t> chr1, contig_34</a:t>
            </a:r>
          </a:p>
          <a:p>
            <a:r>
              <a:rPr lang="en-US" dirty="0"/>
              <a:t>		2. source or name of the program that generated the data </a:t>
            </a:r>
            <a:r>
              <a:rPr lang="en-US" dirty="0" err="1"/>
              <a:t>eg.</a:t>
            </a:r>
            <a:r>
              <a:rPr lang="en-US" dirty="0"/>
              <a:t> PASA, Augustus</a:t>
            </a:r>
          </a:p>
          <a:p>
            <a:r>
              <a:rPr lang="en-US" dirty="0"/>
              <a:t>		3. feature name, </a:t>
            </a:r>
            <a:r>
              <a:rPr lang="en-US" dirty="0" err="1"/>
              <a:t>eg.</a:t>
            </a:r>
            <a:r>
              <a:rPr lang="en-US" dirty="0"/>
              <a:t> gene, CDS, </a:t>
            </a:r>
            <a:r>
              <a:rPr lang="en-US" dirty="0" err="1"/>
              <a:t>intron,exon,start,stop</a:t>
            </a:r>
            <a:endParaRPr lang="en-US" dirty="0"/>
          </a:p>
          <a:p>
            <a:r>
              <a:rPr lang="en-US" dirty="0"/>
              <a:t>		4. start position of the feature (always less than or equal to end)</a:t>
            </a:r>
          </a:p>
          <a:p>
            <a:r>
              <a:rPr lang="en-US" dirty="0"/>
              <a:t>		5. end position of the feature</a:t>
            </a:r>
          </a:p>
          <a:p>
            <a:r>
              <a:rPr lang="en-US" dirty="0"/>
              <a:t>		6. score (often blank (.))</a:t>
            </a:r>
          </a:p>
          <a:p>
            <a:r>
              <a:rPr lang="en-US" dirty="0"/>
              <a:t>		7. strand (+ for forward, - for reverse, . for non-stranded, ? for </a:t>
            </a:r>
            <a:r>
              <a:rPr lang="en-US" dirty="0" err="1"/>
              <a:t>uknown</a:t>
            </a:r>
            <a:r>
              <a:rPr lang="en-US" dirty="0"/>
              <a:t>)</a:t>
            </a:r>
          </a:p>
          <a:p>
            <a:r>
              <a:rPr lang="en-US" dirty="0"/>
              <a:t>		8. frame/phase (0,1,2,.), often blank (.), only used for feature type CDS</a:t>
            </a:r>
          </a:p>
          <a:p>
            <a:r>
              <a:rPr lang="en-US" dirty="0"/>
              <a:t>		9. attributes/group, can contains lots of different information</a:t>
            </a:r>
          </a:p>
          <a:p>
            <a:r>
              <a:rPr lang="en-US" dirty="0"/>
              <a:t>			-hierarchical</a:t>
            </a:r>
          </a:p>
          <a:p>
            <a:r>
              <a:rPr lang="en-US" dirty="0"/>
              <a:t>				-Parent, ID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1374B1E-7170-E849-944D-15F8BBDCEAFB}"/>
              </a:ext>
            </a:extLst>
          </p:cNvPr>
          <p:cNvSpPr txBox="1"/>
          <p:nvPr/>
        </p:nvSpPr>
        <p:spPr>
          <a:xfrm>
            <a:off x="171450" y="6278017"/>
            <a:ext cx="118491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0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Scaffold1000	Augustus        gene    33      2671    0.0     -       .       ID=g2898.t1;product=Aspartyl protease; annotator=""; note="";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E54607B-DD99-7446-91E5-0BF9CF929148}"/>
              </a:ext>
            </a:extLst>
          </p:cNvPr>
          <p:cNvSpPr txBox="1"/>
          <p:nvPr/>
        </p:nvSpPr>
        <p:spPr>
          <a:xfrm>
            <a:off x="541020" y="590868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00AE543-B3D9-984B-B26A-36111C5D18BC}"/>
              </a:ext>
            </a:extLst>
          </p:cNvPr>
          <p:cNvSpPr txBox="1"/>
          <p:nvPr/>
        </p:nvSpPr>
        <p:spPr>
          <a:xfrm>
            <a:off x="2186940" y="590868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76FCBC7-B4DC-5641-AB99-D69EEA9792C2}"/>
              </a:ext>
            </a:extLst>
          </p:cNvPr>
          <p:cNvSpPr txBox="1"/>
          <p:nvPr/>
        </p:nvSpPr>
        <p:spPr>
          <a:xfrm>
            <a:off x="3314700" y="590868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9EF5378-AE02-7743-8B79-89F9560D9D62}"/>
              </a:ext>
            </a:extLst>
          </p:cNvPr>
          <p:cNvSpPr txBox="1"/>
          <p:nvPr/>
        </p:nvSpPr>
        <p:spPr>
          <a:xfrm>
            <a:off x="3832860" y="590868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895C08F-68A4-9B45-AD2B-E64AC52C5D9B}"/>
              </a:ext>
            </a:extLst>
          </p:cNvPr>
          <p:cNvSpPr txBox="1"/>
          <p:nvPr/>
        </p:nvSpPr>
        <p:spPr>
          <a:xfrm>
            <a:off x="4442460" y="590868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C586534-1F97-0148-9C4C-705460E913DE}"/>
              </a:ext>
            </a:extLst>
          </p:cNvPr>
          <p:cNvSpPr txBox="1"/>
          <p:nvPr/>
        </p:nvSpPr>
        <p:spPr>
          <a:xfrm>
            <a:off x="5052060" y="590868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1D43C8C-ED77-3A44-985E-83B64C63709F}"/>
              </a:ext>
            </a:extLst>
          </p:cNvPr>
          <p:cNvSpPr txBox="1"/>
          <p:nvPr/>
        </p:nvSpPr>
        <p:spPr>
          <a:xfrm>
            <a:off x="5608320" y="590868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57561D2-6C52-B44A-9971-8A758CFF2417}"/>
              </a:ext>
            </a:extLst>
          </p:cNvPr>
          <p:cNvSpPr txBox="1"/>
          <p:nvPr/>
        </p:nvSpPr>
        <p:spPr>
          <a:xfrm>
            <a:off x="6219129" y="590868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4C03442F-66F3-884A-891F-E36F36AC96A5}"/>
              </a:ext>
            </a:extLst>
          </p:cNvPr>
          <p:cNvSpPr txBox="1"/>
          <p:nvPr/>
        </p:nvSpPr>
        <p:spPr>
          <a:xfrm>
            <a:off x="8679180" y="590868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85792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0773F81-2A8B-364D-B593-7285AAE367CC}"/>
              </a:ext>
            </a:extLst>
          </p:cNvPr>
          <p:cNvSpPr txBox="1"/>
          <p:nvPr/>
        </p:nvSpPr>
        <p:spPr>
          <a:xfrm>
            <a:off x="396240" y="178177"/>
            <a:ext cx="1179576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BED (browser extensible data)</a:t>
            </a:r>
          </a:p>
          <a:p>
            <a:r>
              <a:rPr lang="en-US" dirty="0"/>
              <a:t>	-original developed for the human genome project</a:t>
            </a:r>
          </a:p>
          <a:p>
            <a:r>
              <a:rPr lang="en-US" dirty="0"/>
              <a:t>	-most closely associated with UCSC Genome Browser</a:t>
            </a:r>
          </a:p>
          <a:p>
            <a:r>
              <a:rPr lang="en-US" dirty="0"/>
              <a:t>	-does not have any official specifications but usually follow the UCSC format</a:t>
            </a:r>
          </a:p>
          <a:p>
            <a:r>
              <a:rPr lang="en-US" dirty="0"/>
              <a:t>	</a:t>
            </a:r>
            <a:r>
              <a:rPr lang="en-US" dirty="0" smtClean="0"/>
              <a:t>-easily parsed</a:t>
            </a:r>
            <a:endParaRPr lang="en-US" dirty="0"/>
          </a:p>
          <a:p>
            <a:endParaRPr lang="en-US" dirty="0"/>
          </a:p>
          <a:p>
            <a:r>
              <a:rPr lang="en-US" dirty="0"/>
              <a:t>	-minimum of 3 columns with 9 additional columns that can be added</a:t>
            </a:r>
          </a:p>
          <a:p>
            <a:r>
              <a:rPr lang="en-US" dirty="0"/>
              <a:t>		1. name of the chromosome or contig </a:t>
            </a:r>
            <a:r>
              <a:rPr lang="en-US" dirty="0" err="1"/>
              <a:t>eg.</a:t>
            </a:r>
            <a:r>
              <a:rPr lang="en-US" dirty="0"/>
              <a:t> chr1, contig_34</a:t>
            </a:r>
          </a:p>
          <a:p>
            <a:r>
              <a:rPr lang="en-US" dirty="0"/>
              <a:t>		2. feature start (NB. The first base in the chromosome is 0)</a:t>
            </a:r>
          </a:p>
          <a:p>
            <a:r>
              <a:rPr lang="en-US" dirty="0"/>
              <a:t>		3. feature end</a:t>
            </a:r>
          </a:p>
          <a:p>
            <a:r>
              <a:rPr lang="en-US" dirty="0"/>
              <a:t>		4. name of the type of data (</a:t>
            </a:r>
            <a:r>
              <a:rPr lang="en-US" dirty="0" err="1"/>
              <a:t>eg.</a:t>
            </a:r>
            <a:r>
              <a:rPr lang="en-US" dirty="0"/>
              <a:t> exons)</a:t>
            </a:r>
          </a:p>
          <a:p>
            <a:r>
              <a:rPr lang="en-US" dirty="0"/>
              <a:t>		5. score between 0-1000) -level of gray for visual representation of the feature</a:t>
            </a:r>
          </a:p>
          <a:p>
            <a:r>
              <a:rPr lang="en-US" dirty="0"/>
              <a:t>		6. strand (+,-,.)</a:t>
            </a:r>
          </a:p>
          <a:p>
            <a:r>
              <a:rPr lang="en-US" dirty="0"/>
              <a:t>		7. </a:t>
            </a:r>
            <a:r>
              <a:rPr lang="en-US" dirty="0" err="1"/>
              <a:t>thickStart</a:t>
            </a:r>
            <a:r>
              <a:rPr lang="en-US" dirty="0"/>
              <a:t> -</a:t>
            </a:r>
            <a:r>
              <a:rPr lang="en-CA" dirty="0"/>
              <a:t>The starting position at which the feature is drawn thickly</a:t>
            </a:r>
          </a:p>
          <a:p>
            <a:r>
              <a:rPr lang="en-CA" dirty="0"/>
              <a:t>		8. </a:t>
            </a:r>
            <a:r>
              <a:rPr lang="en-CA" dirty="0" err="1"/>
              <a:t>thickEnd</a:t>
            </a:r>
            <a:r>
              <a:rPr lang="en-CA" dirty="0"/>
              <a:t> - The ending position at which the feature is drawn thickly</a:t>
            </a:r>
          </a:p>
          <a:p>
            <a:r>
              <a:rPr lang="en-CA" dirty="0"/>
              <a:t>		9. </a:t>
            </a:r>
            <a:r>
              <a:rPr lang="en-CA" dirty="0" err="1"/>
              <a:t>itemRgb</a:t>
            </a:r>
            <a:r>
              <a:rPr lang="en-CA" dirty="0"/>
              <a:t> – An RGB value for the color of the </a:t>
            </a:r>
            <a:r>
              <a:rPr lang="en-US" dirty="0"/>
              <a:t>visual representation of the feature</a:t>
            </a:r>
          </a:p>
          <a:p>
            <a:r>
              <a:rPr lang="en-US" dirty="0"/>
              <a:t>		10. </a:t>
            </a:r>
            <a:r>
              <a:rPr lang="en-CA" dirty="0" err="1"/>
              <a:t>blockCount</a:t>
            </a:r>
            <a:r>
              <a:rPr lang="en-CA" dirty="0"/>
              <a:t> - The number of blocks (exons) in the BED line</a:t>
            </a:r>
          </a:p>
          <a:p>
            <a:r>
              <a:rPr lang="en-CA" dirty="0"/>
              <a:t>		11. </a:t>
            </a:r>
            <a:r>
              <a:rPr lang="en-CA" dirty="0" err="1"/>
              <a:t>blockSizes</a:t>
            </a:r>
            <a:r>
              <a:rPr lang="en-CA" dirty="0"/>
              <a:t> - A comma-separated list of the block sizes. </a:t>
            </a:r>
            <a:r>
              <a:rPr lang="en-CA" sz="1200" dirty="0"/>
              <a:t>The number of items in this list should correspond to </a:t>
            </a:r>
            <a:r>
              <a:rPr lang="en-CA" sz="1200" i="1" dirty="0" err="1"/>
              <a:t>blockCount</a:t>
            </a:r>
            <a:r>
              <a:rPr lang="en-CA" sz="1200" dirty="0"/>
              <a:t>.</a:t>
            </a:r>
          </a:p>
          <a:p>
            <a:r>
              <a:rPr lang="en-CA" sz="1200" dirty="0"/>
              <a:t>		</a:t>
            </a:r>
            <a:r>
              <a:rPr lang="en-CA" dirty="0"/>
              <a:t>12. </a:t>
            </a:r>
            <a:r>
              <a:rPr lang="en-CA" dirty="0" err="1"/>
              <a:t>blockStarts</a:t>
            </a:r>
            <a:r>
              <a:rPr lang="en-CA" dirty="0"/>
              <a:t> - A comma-separated list of block starts </a:t>
            </a:r>
            <a:r>
              <a:rPr lang="en-CA" sz="1200" dirty="0"/>
              <a:t>The number of items in this list should correspond to </a:t>
            </a:r>
            <a:r>
              <a:rPr lang="en-CA" sz="1200" i="1" dirty="0" err="1"/>
              <a:t>blockCount</a:t>
            </a:r>
            <a:r>
              <a:rPr lang="en-CA" sz="1200" dirty="0"/>
              <a:t>.</a:t>
            </a:r>
          </a:p>
          <a:p>
            <a:r>
              <a:rPr lang="en-CA" sz="1200" dirty="0"/>
              <a:t>		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B6D0695-45D2-3B47-B790-0B4ADC603A99}"/>
              </a:ext>
            </a:extLst>
          </p:cNvPr>
          <p:cNvSpPr txBox="1"/>
          <p:nvPr/>
        </p:nvSpPr>
        <p:spPr>
          <a:xfrm>
            <a:off x="863600" y="6290548"/>
            <a:ext cx="95402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dirty="0"/>
              <a:t>chr22   1000   5000    </a:t>
            </a:r>
            <a:r>
              <a:rPr lang="en-CA" dirty="0" err="1"/>
              <a:t>cloneA</a:t>
            </a:r>
            <a:r>
              <a:rPr lang="en-CA" dirty="0"/>
              <a:t>    960     +      1000      5000   0     2       567,488,       0,3512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76D1DAD-96DF-4341-A2FD-727C9C49E4EE}"/>
              </a:ext>
            </a:extLst>
          </p:cNvPr>
          <p:cNvSpPr txBox="1"/>
          <p:nvPr/>
        </p:nvSpPr>
        <p:spPr>
          <a:xfrm>
            <a:off x="1097280" y="601509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C09048D-623F-2946-8D4E-00183A5F7ED0}"/>
              </a:ext>
            </a:extLst>
          </p:cNvPr>
          <p:cNvSpPr txBox="1"/>
          <p:nvPr/>
        </p:nvSpPr>
        <p:spPr>
          <a:xfrm>
            <a:off x="1715483" y="601509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B8CE599-8195-604D-AC14-BD34AEB619F8}"/>
              </a:ext>
            </a:extLst>
          </p:cNvPr>
          <p:cNvSpPr txBox="1"/>
          <p:nvPr/>
        </p:nvSpPr>
        <p:spPr>
          <a:xfrm>
            <a:off x="2333686" y="60053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B1BE942-5FE0-9440-9C5A-9CF8CFD6E24C}"/>
              </a:ext>
            </a:extLst>
          </p:cNvPr>
          <p:cNvSpPr txBox="1"/>
          <p:nvPr/>
        </p:nvSpPr>
        <p:spPr>
          <a:xfrm>
            <a:off x="3034726" y="601509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D4E8B57-58EF-EF45-8FD8-CBBC9D97B70E}"/>
              </a:ext>
            </a:extLst>
          </p:cNvPr>
          <p:cNvSpPr txBox="1"/>
          <p:nvPr/>
        </p:nvSpPr>
        <p:spPr>
          <a:xfrm>
            <a:off x="3777963" y="604087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1E69F75-3F2B-714D-B4D0-BD01E3356DDF}"/>
              </a:ext>
            </a:extLst>
          </p:cNvPr>
          <p:cNvSpPr txBox="1"/>
          <p:nvPr/>
        </p:nvSpPr>
        <p:spPr>
          <a:xfrm>
            <a:off x="4245323" y="604087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DD1E543-EF85-3A45-A861-E65D99C21F70}"/>
              </a:ext>
            </a:extLst>
          </p:cNvPr>
          <p:cNvSpPr txBox="1"/>
          <p:nvPr/>
        </p:nvSpPr>
        <p:spPr>
          <a:xfrm>
            <a:off x="4863526" y="601509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7175C5A-DCAC-6D4B-ABE6-AFC7DAB71384}"/>
              </a:ext>
            </a:extLst>
          </p:cNvPr>
          <p:cNvSpPr txBox="1"/>
          <p:nvPr/>
        </p:nvSpPr>
        <p:spPr>
          <a:xfrm>
            <a:off x="5647403" y="60053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099C2613-1C19-A645-92A4-66E8816DEA42}"/>
              </a:ext>
            </a:extLst>
          </p:cNvPr>
          <p:cNvSpPr txBox="1"/>
          <p:nvPr/>
        </p:nvSpPr>
        <p:spPr>
          <a:xfrm>
            <a:off x="6113984" y="60053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B745780-151A-2F49-B606-67CA22BA7A65}"/>
              </a:ext>
            </a:extLst>
          </p:cNvPr>
          <p:cNvSpPr txBox="1"/>
          <p:nvPr/>
        </p:nvSpPr>
        <p:spPr>
          <a:xfrm>
            <a:off x="6439296" y="600531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DD41CF26-12A3-AD4E-9446-91FE6D3CD3BA}"/>
              </a:ext>
            </a:extLst>
          </p:cNvPr>
          <p:cNvSpPr txBox="1"/>
          <p:nvPr/>
        </p:nvSpPr>
        <p:spPr>
          <a:xfrm>
            <a:off x="7156470" y="600531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3F643631-FB02-AE44-BC86-46FABCFBEE99}"/>
              </a:ext>
            </a:extLst>
          </p:cNvPr>
          <p:cNvSpPr txBox="1"/>
          <p:nvPr/>
        </p:nvSpPr>
        <p:spPr>
          <a:xfrm>
            <a:off x="8259902" y="600531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93054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7510925-8967-A744-B3E6-A0EE423D4C51}"/>
              </a:ext>
            </a:extLst>
          </p:cNvPr>
          <p:cNvSpPr txBox="1"/>
          <p:nvPr/>
        </p:nvSpPr>
        <p:spPr>
          <a:xfrm>
            <a:off x="579120" y="701040"/>
            <a:ext cx="913384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BAM (Binary Alignment Map)</a:t>
            </a:r>
          </a:p>
          <a:p>
            <a:r>
              <a:rPr lang="en-US" dirty="0"/>
              <a:t>	-compressed binary version of SAM</a:t>
            </a:r>
          </a:p>
          <a:p>
            <a:r>
              <a:rPr lang="en-US" dirty="0"/>
              <a:t>		-you can’t look at the contents (but you can in SAM format)</a:t>
            </a:r>
          </a:p>
          <a:p>
            <a:r>
              <a:rPr lang="en-US" dirty="0"/>
              <a:t>	-used to store information about how reads map to the consensus sequence</a:t>
            </a:r>
          </a:p>
          <a:p>
            <a:r>
              <a:rPr lang="en-US" dirty="0"/>
              <a:t>	-much smaller than SAM files (which can be huge)</a:t>
            </a:r>
          </a:p>
          <a:p>
            <a:r>
              <a:rPr lang="en-US" dirty="0"/>
              <a:t>	-memory smart (only loads the portion you are looking at into memory)</a:t>
            </a:r>
          </a:p>
          <a:p>
            <a:r>
              <a:rPr lang="en-US" dirty="0"/>
              <a:t>	-CRAM is more dense form of BAM</a:t>
            </a:r>
          </a:p>
          <a:p>
            <a:r>
              <a:rPr lang="en-US" dirty="0"/>
              <a:t>	-tools to extract information from BAM/SAM files</a:t>
            </a:r>
          </a:p>
          <a:p>
            <a:r>
              <a:rPr lang="en-US" dirty="0"/>
              <a:t>		-SAMTOOLS</a:t>
            </a:r>
          </a:p>
          <a:p>
            <a:r>
              <a:rPr lang="en-US" dirty="0"/>
              <a:t>		http://</a:t>
            </a:r>
            <a:r>
              <a:rPr lang="en-US" dirty="0" err="1"/>
              <a:t>samtools.sourceforge.net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7988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C3FD2B3-BB90-A145-94C5-5374C617043C}"/>
              </a:ext>
            </a:extLst>
          </p:cNvPr>
          <p:cNvSpPr txBox="1"/>
          <p:nvPr/>
        </p:nvSpPr>
        <p:spPr>
          <a:xfrm>
            <a:off x="1229360" y="345440"/>
            <a:ext cx="1017016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VCF (variant call format)</a:t>
            </a:r>
          </a:p>
          <a:p>
            <a:r>
              <a:rPr lang="en-US" dirty="0"/>
              <a:t>	-developed by the 1000 Genomes Project</a:t>
            </a:r>
          </a:p>
          <a:p>
            <a:r>
              <a:rPr lang="en-US" dirty="0"/>
              <a:t>	-flexible, extendable line-oriented text format</a:t>
            </a:r>
          </a:p>
          <a:p>
            <a:r>
              <a:rPr lang="en-US" dirty="0"/>
              <a:t>		-variants</a:t>
            </a:r>
          </a:p>
          <a:p>
            <a:r>
              <a:rPr lang="en-US" dirty="0"/>
              <a:t>			-SNPs, indels, copy number variants, structural variants</a:t>
            </a:r>
          </a:p>
          <a:p>
            <a:r>
              <a:rPr lang="en-US" dirty="0"/>
              <a:t>	-usually used in a compressed and indexed format</a:t>
            </a:r>
          </a:p>
          <a:p>
            <a:r>
              <a:rPr lang="en-US" dirty="0"/>
              <a:t>		-easily </a:t>
            </a:r>
            <a:r>
              <a:rPr lang="en-US" dirty="0" err="1"/>
              <a:t>gunzipped</a:t>
            </a:r>
            <a:r>
              <a:rPr lang="en-US" dirty="0"/>
              <a:t> </a:t>
            </a:r>
          </a:p>
          <a:p>
            <a:r>
              <a:rPr lang="en-US" dirty="0"/>
              <a:t>			-dense, with lots of obscure fields</a:t>
            </a:r>
          </a:p>
          <a:p>
            <a:r>
              <a:rPr lang="en-US" dirty="0"/>
              <a:t>			-header information provides some guidance to the different fields</a:t>
            </a:r>
          </a:p>
          <a:p>
            <a:r>
              <a:rPr lang="en-US" dirty="0"/>
              <a:t>			</a:t>
            </a:r>
            <a:r>
              <a:rPr lang="en-CA" sz="1200" dirty="0"/>
              <a:t>##INFO=&lt;ID=</a:t>
            </a:r>
            <a:r>
              <a:rPr lang="en-CA" sz="1200" dirty="0" err="1"/>
              <a:t>AF,Number</a:t>
            </a:r>
            <a:r>
              <a:rPr lang="en-CA" sz="1200" dirty="0"/>
              <a:t>=</a:t>
            </a:r>
            <a:r>
              <a:rPr lang="en-CA" sz="1200" dirty="0" err="1"/>
              <a:t>A,Type</a:t>
            </a:r>
            <a:r>
              <a:rPr lang="en-CA" sz="1200" dirty="0"/>
              <a:t>=</a:t>
            </a:r>
            <a:r>
              <a:rPr lang="en-CA" sz="1200" dirty="0" err="1"/>
              <a:t>Float,Description</a:t>
            </a:r>
            <a:r>
              <a:rPr lang="en-CA" sz="1200" dirty="0"/>
              <a:t>="Allele Frequency"&gt;</a:t>
            </a:r>
          </a:p>
          <a:p>
            <a:r>
              <a:rPr lang="en-CA" sz="1200" dirty="0"/>
              <a:t>	</a:t>
            </a:r>
            <a:r>
              <a:rPr lang="en-CA" dirty="0"/>
              <a:t>-tools to extract/manipulate </a:t>
            </a:r>
            <a:r>
              <a:rPr lang="en-CA" dirty="0" err="1"/>
              <a:t>vcf</a:t>
            </a:r>
            <a:r>
              <a:rPr lang="en-CA" dirty="0"/>
              <a:t> files</a:t>
            </a:r>
          </a:p>
          <a:p>
            <a:r>
              <a:rPr lang="en-CA" sz="1200" dirty="0"/>
              <a:t>		https://</a:t>
            </a:r>
            <a:r>
              <a:rPr lang="en-CA" sz="1200" dirty="0" err="1"/>
              <a:t>vcftools.github.io</a:t>
            </a:r>
            <a:r>
              <a:rPr lang="en-CA" sz="1200" dirty="0"/>
              <a:t>/</a:t>
            </a:r>
            <a:r>
              <a:rPr lang="en-CA" sz="1200" dirty="0" err="1"/>
              <a:t>index.html</a:t>
            </a:r>
            <a:endParaRPr lang="en-US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2A116C8-7ED0-9F41-B425-D89A03C87A62}"/>
              </a:ext>
            </a:extLst>
          </p:cNvPr>
          <p:cNvSpPr txBox="1"/>
          <p:nvPr/>
        </p:nvSpPr>
        <p:spPr>
          <a:xfrm>
            <a:off x="457200" y="4772075"/>
            <a:ext cx="115620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200" dirty="0"/>
              <a:t>20   1110696     rs6040355    A     G,T      67       PASS     NS=2;DP=10;AF=0.333,0.667;AA=T;DB        GT:GQ:DP:HQ       1|2:21:6:23,27            2|1:2:0:18,2          2/2:35:4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7064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160485C-A1EC-524E-952D-F754DB33C196}"/>
              </a:ext>
            </a:extLst>
          </p:cNvPr>
          <p:cNvSpPr txBox="1"/>
          <p:nvPr/>
        </p:nvSpPr>
        <p:spPr>
          <a:xfrm>
            <a:off x="743803" y="341194"/>
            <a:ext cx="107612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Genome Browsers</a:t>
            </a:r>
          </a:p>
          <a:p>
            <a:endParaRPr lang="en-US" b="1" dirty="0"/>
          </a:p>
          <a:p>
            <a:r>
              <a:rPr lang="en-US" dirty="0"/>
              <a:t>Widely used ones</a:t>
            </a:r>
          </a:p>
          <a:p>
            <a:r>
              <a:rPr lang="en-US" dirty="0"/>
              <a:t>Artemis </a:t>
            </a:r>
            <a:r>
              <a:rPr lang="en-US" dirty="0">
                <a:hlinkClick r:id="rId2"/>
              </a:rPr>
              <a:t>http://sanger-pathogens.github.io/Artemis/Artemis/</a:t>
            </a:r>
            <a:endParaRPr lang="en-US" dirty="0"/>
          </a:p>
          <a:p>
            <a:r>
              <a:rPr lang="en-US" dirty="0"/>
              <a:t>IGV </a:t>
            </a:r>
            <a:r>
              <a:rPr lang="en-US" dirty="0">
                <a:hlinkClick r:id="rId3"/>
              </a:rPr>
              <a:t>https://software.broadinstitute.org/software/igv/</a:t>
            </a:r>
            <a:endParaRPr lang="en-US" dirty="0"/>
          </a:p>
          <a:p>
            <a:r>
              <a:rPr lang="en-US" dirty="0"/>
              <a:t>UCSC genome browser  </a:t>
            </a:r>
            <a:r>
              <a:rPr lang="en-US" dirty="0">
                <a:hlinkClick r:id="rId4"/>
              </a:rPr>
              <a:t>https://genome.ucsc.edu</a:t>
            </a:r>
            <a:endParaRPr lang="en-US" dirty="0"/>
          </a:p>
          <a:p>
            <a:r>
              <a:rPr lang="en-US" dirty="0" err="1"/>
              <a:t>Geneious</a:t>
            </a:r>
            <a:r>
              <a:rPr lang="en-US" dirty="0"/>
              <a:t>  </a:t>
            </a:r>
            <a:r>
              <a:rPr lang="en-US" dirty="0">
                <a:hlinkClick r:id="rId5"/>
              </a:rPr>
              <a:t>https://www.geneious.com</a:t>
            </a:r>
            <a:r>
              <a:rPr lang="en-US" dirty="0"/>
              <a:t>  (commercial/expensive/</a:t>
            </a:r>
            <a:r>
              <a:rPr lang="en-US" dirty="0" err="1"/>
              <a:t>booo</a:t>
            </a:r>
            <a:r>
              <a:rPr lang="en-US" dirty="0"/>
              <a:t>/hiss)</a:t>
            </a:r>
          </a:p>
          <a:p>
            <a:endParaRPr lang="en-US" dirty="0"/>
          </a:p>
          <a:p>
            <a:r>
              <a:rPr lang="en-US" dirty="0"/>
              <a:t>Others (use at your own risk)</a:t>
            </a:r>
          </a:p>
          <a:p>
            <a:r>
              <a:rPr lang="en-US" dirty="0" err="1"/>
              <a:t>Genomeview</a:t>
            </a:r>
            <a:r>
              <a:rPr lang="en-US" dirty="0"/>
              <a:t> </a:t>
            </a:r>
            <a:r>
              <a:rPr lang="en-US" dirty="0">
                <a:hlinkClick r:id="rId6"/>
              </a:rPr>
              <a:t>http://genomeview.org</a:t>
            </a:r>
            <a:endParaRPr lang="en-US" dirty="0"/>
          </a:p>
          <a:p>
            <a:r>
              <a:rPr lang="en-US" dirty="0"/>
              <a:t>CRAMER </a:t>
            </a:r>
            <a:r>
              <a:rPr lang="en-US" dirty="0">
                <a:hlinkClick r:id="rId7"/>
              </a:rPr>
              <a:t>https://github.com/FadyMohareb/cramer</a:t>
            </a:r>
            <a:endParaRPr lang="en-US" dirty="0"/>
          </a:p>
          <a:p>
            <a:r>
              <a:rPr lang="en-US" dirty="0" err="1"/>
              <a:t>Genoverse</a:t>
            </a:r>
            <a:r>
              <a:rPr lang="en-US" dirty="0"/>
              <a:t>  http://</a:t>
            </a:r>
            <a:r>
              <a:rPr lang="en-US" dirty="0" err="1"/>
              <a:t>wtsi-web.github.io</a:t>
            </a:r>
            <a:r>
              <a:rPr lang="en-US" dirty="0"/>
              <a:t>/</a:t>
            </a:r>
            <a:r>
              <a:rPr lang="en-US" dirty="0" err="1"/>
              <a:t>Genoverse</a:t>
            </a:r>
            <a:r>
              <a:rPr lang="en-US" dirty="0"/>
              <a:t>/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74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F788F99-3CE7-1B4F-975D-FDE62FCCA2A9}"/>
              </a:ext>
            </a:extLst>
          </p:cNvPr>
          <p:cNvSpPr txBox="1"/>
          <p:nvPr/>
        </p:nvSpPr>
        <p:spPr>
          <a:xfrm>
            <a:off x="1589397" y="498144"/>
            <a:ext cx="784746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Artemis </a:t>
            </a:r>
            <a:r>
              <a:rPr lang="en-US" dirty="0">
                <a:hlinkClick r:id="rId2"/>
              </a:rPr>
              <a:t>http://sanger-pathogens.github.io/Artemis/</a:t>
            </a:r>
            <a:endParaRPr lang="en-US" dirty="0"/>
          </a:p>
          <a:p>
            <a:endParaRPr lang="en-US" dirty="0"/>
          </a:p>
          <a:p>
            <a:r>
              <a:rPr lang="en-US" dirty="0"/>
              <a:t>-has been around a long time</a:t>
            </a:r>
          </a:p>
          <a:p>
            <a:r>
              <a:rPr lang="en-US" dirty="0"/>
              <a:t>	-looks a little old fashioned</a:t>
            </a:r>
          </a:p>
          <a:p>
            <a:r>
              <a:rPr lang="en-US" dirty="0"/>
              <a:t>-doesn’t handle </a:t>
            </a:r>
            <a:r>
              <a:rPr lang="en-US" dirty="0" err="1"/>
              <a:t>multifasta</a:t>
            </a:r>
            <a:r>
              <a:rPr lang="en-US" dirty="0"/>
              <a:t> files very well</a:t>
            </a:r>
          </a:p>
          <a:p>
            <a:r>
              <a:rPr lang="en-US" dirty="0"/>
              <a:t>	-coordinates lost</a:t>
            </a:r>
          </a:p>
          <a:p>
            <a:r>
              <a:rPr lang="en-US" dirty="0"/>
              <a:t>	-load individual contigs/scaffolds</a:t>
            </a:r>
          </a:p>
          <a:p>
            <a:r>
              <a:rPr lang="en-US" dirty="0"/>
              <a:t>-limited input/output options/formats</a:t>
            </a:r>
          </a:p>
          <a:p>
            <a:r>
              <a:rPr lang="en-US" dirty="0"/>
              <a:t>-can alter the underlying consensus</a:t>
            </a:r>
          </a:p>
          <a:p>
            <a:r>
              <a:rPr lang="en-US" dirty="0"/>
              <a:t>-can use your own data</a:t>
            </a:r>
          </a:p>
          <a:p>
            <a:r>
              <a:rPr lang="en-US" dirty="0"/>
              <a:t>-detailed manual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46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82A28E8-3066-CE45-A5D5-1D4D825D87A3}"/>
              </a:ext>
            </a:extLst>
          </p:cNvPr>
          <p:cNvSpPr txBox="1"/>
          <p:nvPr/>
        </p:nvSpPr>
        <p:spPr>
          <a:xfrm>
            <a:off x="1030406" y="382137"/>
            <a:ext cx="1015393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UCSC genome browser  </a:t>
            </a:r>
            <a:r>
              <a:rPr lang="en-US" dirty="0"/>
              <a:t>https://</a:t>
            </a:r>
            <a:r>
              <a:rPr lang="en-US" dirty="0" err="1"/>
              <a:t>genome.ucsc.edu</a:t>
            </a:r>
            <a:endParaRPr lang="en-US" dirty="0"/>
          </a:p>
          <a:p>
            <a:endParaRPr lang="en-US" dirty="0"/>
          </a:p>
          <a:p>
            <a:r>
              <a:rPr lang="en-US" dirty="0"/>
              <a:t>-large number of publicly available genomes</a:t>
            </a:r>
          </a:p>
          <a:p>
            <a:r>
              <a:rPr lang="en-US" dirty="0"/>
              <a:t>-extensive collection of data associated with the genomes</a:t>
            </a:r>
          </a:p>
          <a:p>
            <a:r>
              <a:rPr lang="en-US" dirty="0"/>
              <a:t>-extensive documentation</a:t>
            </a:r>
          </a:p>
          <a:p>
            <a:r>
              <a:rPr lang="en-US" dirty="0"/>
              <a:t>-large number of input/output options/formats</a:t>
            </a:r>
          </a:p>
          <a:p>
            <a:r>
              <a:rPr lang="en-US" dirty="0"/>
              <a:t>-has been around for years and not likely to disappear anytime soon</a:t>
            </a:r>
          </a:p>
          <a:p>
            <a:r>
              <a:rPr lang="en-US" dirty="0"/>
              <a:t>-can share and collaborate </a:t>
            </a:r>
          </a:p>
          <a:p>
            <a:endParaRPr lang="en-US" dirty="0"/>
          </a:p>
          <a:p>
            <a:r>
              <a:rPr lang="en-US" dirty="0"/>
              <a:t>-really designed for publicly available/model organism genomes</a:t>
            </a:r>
          </a:p>
          <a:p>
            <a:r>
              <a:rPr lang="en-US" dirty="0"/>
              <a:t>	-can be used with “private” genome data in assembly hubs</a:t>
            </a:r>
          </a:p>
          <a:p>
            <a:endParaRPr lang="en-US" dirty="0"/>
          </a:p>
          <a:p>
            <a:r>
              <a:rPr lang="en-US" dirty="0"/>
              <a:t>-data stored at UCSC</a:t>
            </a:r>
          </a:p>
          <a:p>
            <a:r>
              <a:rPr lang="en-US" dirty="0"/>
              <a:t>	-not private</a:t>
            </a:r>
          </a:p>
          <a:p>
            <a:r>
              <a:rPr lang="en-US" dirty="0"/>
              <a:t>	-can slow things down</a:t>
            </a:r>
          </a:p>
          <a:p>
            <a:r>
              <a:rPr lang="en-US" dirty="0"/>
              <a:t>	-can get a locally installed genome browser in a box 	(https://</a:t>
            </a:r>
            <a:r>
              <a:rPr lang="en-US" dirty="0" err="1"/>
              <a:t>genome.ucsc.edu</a:t>
            </a:r>
            <a:r>
              <a:rPr lang="en-US" dirty="0"/>
              <a:t>/</a:t>
            </a:r>
            <a:r>
              <a:rPr lang="en-US" dirty="0" err="1"/>
              <a:t>goldenpath</a:t>
            </a:r>
            <a:r>
              <a:rPr lang="en-US" dirty="0"/>
              <a:t>/help/</a:t>
            </a:r>
            <a:r>
              <a:rPr lang="en-US" dirty="0" err="1"/>
              <a:t>gbib.html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-interface is a little clunky</a:t>
            </a:r>
          </a:p>
          <a:p>
            <a:r>
              <a:rPr lang="en-US" dirty="0"/>
              <a:t>-sometimes too much data for publicly available genomes</a:t>
            </a:r>
          </a:p>
        </p:txBody>
      </p:sp>
    </p:spTree>
    <p:extLst>
      <p:ext uri="{BB962C8B-B14F-4D97-AF65-F5344CB8AC3E}">
        <p14:creationId xmlns:p14="http://schemas.microsoft.com/office/powerpoint/2010/main" val="137521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D8EF59F-8B7D-A741-B398-DB5A2FD36263}"/>
              </a:ext>
            </a:extLst>
          </p:cNvPr>
          <p:cNvSpPr txBox="1"/>
          <p:nvPr/>
        </p:nvSpPr>
        <p:spPr>
          <a:xfrm>
            <a:off x="668740" y="470848"/>
            <a:ext cx="884375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IGV </a:t>
            </a:r>
            <a:r>
              <a:rPr lang="en-US" dirty="0">
                <a:hlinkClick r:id="rId2"/>
              </a:rPr>
              <a:t>https://software.broadinstitute.org/software/igv/</a:t>
            </a:r>
            <a:endParaRPr lang="en-US" dirty="0"/>
          </a:p>
          <a:p>
            <a:endParaRPr lang="en-US" dirty="0"/>
          </a:p>
          <a:p>
            <a:r>
              <a:rPr lang="en-US" dirty="0"/>
              <a:t>-can share genome on the web</a:t>
            </a:r>
          </a:p>
          <a:p>
            <a:r>
              <a:rPr lang="en-US" dirty="0"/>
              <a:t>-documentation is a little concise</a:t>
            </a:r>
          </a:p>
          <a:p>
            <a:r>
              <a:rPr lang="en-US" dirty="0"/>
              <a:t>-fast</a:t>
            </a:r>
          </a:p>
          <a:p>
            <a:r>
              <a:rPr lang="en-US" dirty="0"/>
              <a:t>-supports lots of input formats</a:t>
            </a:r>
          </a:p>
          <a:p>
            <a:r>
              <a:rPr lang="en-US" dirty="0"/>
              <a:t>-can import your own genome</a:t>
            </a:r>
          </a:p>
          <a:p>
            <a:r>
              <a:rPr lang="en-US" dirty="0"/>
              <a:t>-cannot annotate, </a:t>
            </a:r>
            <a:r>
              <a:rPr lang="en-US" dirty="0" err="1"/>
              <a:t>ie</a:t>
            </a:r>
            <a:r>
              <a:rPr lang="en-US" dirty="0"/>
              <a:t> </a:t>
            </a:r>
            <a:r>
              <a:rPr lang="en-US" dirty="0" smtClean="0"/>
              <a:t>cannot make </a:t>
            </a:r>
            <a:r>
              <a:rPr lang="en-US" dirty="0"/>
              <a:t>changes to gene structures, gene information</a:t>
            </a:r>
          </a:p>
          <a:p>
            <a:r>
              <a:rPr lang="en-US" dirty="0"/>
              <a:t>-has common model organism assemblies for import</a:t>
            </a:r>
          </a:p>
          <a:p>
            <a:r>
              <a:rPr lang="en-US" dirty="0"/>
              <a:t>	-page with instructions does not work (you are not authorized to access this page)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03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B29B105-B0A4-CF4D-994F-3501083152B5}"/>
              </a:ext>
            </a:extLst>
          </p:cNvPr>
          <p:cNvSpPr txBox="1"/>
          <p:nvPr/>
        </p:nvSpPr>
        <p:spPr>
          <a:xfrm>
            <a:off x="1180531" y="934872"/>
            <a:ext cx="895293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Recommendations</a:t>
            </a:r>
          </a:p>
          <a:p>
            <a:endParaRPr lang="en-US" dirty="0"/>
          </a:p>
          <a:p>
            <a:r>
              <a:rPr lang="en-US" dirty="0"/>
              <a:t>Offsite collaboration</a:t>
            </a:r>
          </a:p>
          <a:p>
            <a:r>
              <a:rPr lang="en-US" dirty="0"/>
              <a:t>	-just viewing</a:t>
            </a:r>
          </a:p>
          <a:p>
            <a:r>
              <a:rPr lang="en-US" dirty="0"/>
              <a:t>		IGV</a:t>
            </a:r>
          </a:p>
          <a:p>
            <a:r>
              <a:rPr lang="en-US" dirty="0"/>
              <a:t>	-annotation</a:t>
            </a:r>
          </a:p>
          <a:p>
            <a:r>
              <a:rPr lang="en-US" dirty="0"/>
              <a:t>		-UCSC</a:t>
            </a:r>
          </a:p>
          <a:p>
            <a:endParaRPr lang="en-US" dirty="0"/>
          </a:p>
          <a:p>
            <a:r>
              <a:rPr lang="en-US" dirty="0"/>
              <a:t>Annotation (single user)</a:t>
            </a:r>
          </a:p>
          <a:p>
            <a:r>
              <a:rPr lang="en-US" dirty="0"/>
              <a:t>	-Artemis</a:t>
            </a:r>
          </a:p>
          <a:p>
            <a:r>
              <a:rPr lang="en-US" dirty="0"/>
              <a:t>	-</a:t>
            </a:r>
            <a:r>
              <a:rPr lang="en-US" dirty="0" err="1" smtClean="0"/>
              <a:t>GenomeView</a:t>
            </a:r>
            <a:endParaRPr lang="en-US" dirty="0" smtClean="0"/>
          </a:p>
          <a:p>
            <a:r>
              <a:rPr lang="en-US" dirty="0" smtClean="0"/>
              <a:t>	-</a:t>
            </a:r>
            <a:r>
              <a:rPr lang="en-US" dirty="0" err="1" smtClean="0"/>
              <a:t>Geneious</a:t>
            </a:r>
            <a:r>
              <a:rPr lang="en-US" dirty="0" smtClean="0"/>
              <a:t> (sigh)</a:t>
            </a:r>
            <a:endParaRPr lang="en-US" dirty="0"/>
          </a:p>
          <a:p>
            <a:endParaRPr lang="en-US" dirty="0"/>
          </a:p>
          <a:p>
            <a:r>
              <a:rPr lang="en-US" dirty="0"/>
              <a:t>Just Viewing</a:t>
            </a:r>
          </a:p>
          <a:p>
            <a:r>
              <a:rPr lang="en-US" dirty="0"/>
              <a:t>	-IGV</a:t>
            </a:r>
          </a:p>
          <a:p>
            <a:r>
              <a:rPr lang="en-US" dirty="0"/>
              <a:t>	-Artemis</a:t>
            </a:r>
          </a:p>
          <a:p>
            <a:r>
              <a:rPr lang="en-US" dirty="0"/>
              <a:t>	-</a:t>
            </a:r>
            <a:r>
              <a:rPr lang="en-US" dirty="0" err="1" smtClean="0"/>
              <a:t>GenomeView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-</a:t>
            </a:r>
            <a:r>
              <a:rPr lang="en-US" dirty="0" err="1" smtClean="0"/>
              <a:t>Geneious</a:t>
            </a:r>
            <a:r>
              <a:rPr lang="en-US" dirty="0" smtClean="0"/>
              <a:t> (sigh)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74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xmlns="" id="{1ABE4C01-D9D0-7C4E-AFDD-DE087AFCC4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190" y="5178685"/>
            <a:ext cx="4061254" cy="132189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C65293D-E2C6-2D40-AF2E-D4AEEF964F02}"/>
              </a:ext>
            </a:extLst>
          </p:cNvPr>
          <p:cNvSpPr txBox="1"/>
          <p:nvPr/>
        </p:nvSpPr>
        <p:spPr>
          <a:xfrm>
            <a:off x="1105433" y="357417"/>
            <a:ext cx="920578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Questions?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 invite you to attend the next ICG </a:t>
            </a:r>
            <a:r>
              <a:rPr lang="en-US" sz="2400"/>
              <a:t>journal club Feb </a:t>
            </a:r>
            <a:r>
              <a:rPr lang="en-US" sz="2400" dirty="0"/>
              <a:t>22</a:t>
            </a:r>
          </a:p>
          <a:p>
            <a:endParaRPr lang="en-US" sz="2400" dirty="0"/>
          </a:p>
          <a:p>
            <a:r>
              <a:rPr lang="en-US" sz="2400" dirty="0"/>
              <a:t>Next Tips and Tricks – March 8</a:t>
            </a:r>
            <a:r>
              <a:rPr lang="en-US" sz="2400" baseline="30000" dirty="0"/>
              <a:t>th</a:t>
            </a:r>
            <a:r>
              <a:rPr lang="en-US" sz="2400" dirty="0"/>
              <a:t> exploring read depth and coverage</a:t>
            </a:r>
          </a:p>
          <a:p>
            <a:endParaRPr lang="en-US" sz="2400" dirty="0"/>
          </a:p>
          <a:p>
            <a:r>
              <a:rPr lang="en-US" sz="2400" dirty="0"/>
              <a:t>A recording of this session will be available from</a:t>
            </a:r>
          </a:p>
          <a:p>
            <a:r>
              <a:rPr lang="en-CA" dirty="0">
                <a:hlinkClick r:id="rId3"/>
              </a:rPr>
              <a:t>https://perun.biochem.dal.ca/downloads/icgvideo/TAT/</a:t>
            </a:r>
            <a:endParaRPr lang="en-CA" dirty="0"/>
          </a:p>
          <a:p>
            <a:endParaRPr lang="en-CA" dirty="0"/>
          </a:p>
          <a:p>
            <a:r>
              <a:rPr lang="en-CA" dirty="0"/>
              <a:t>A copy of this presentation will be available from</a:t>
            </a:r>
          </a:p>
          <a:p>
            <a:r>
              <a:rPr lang="en-CA" dirty="0"/>
              <a:t>https://</a:t>
            </a:r>
            <a:r>
              <a:rPr lang="en-CA" dirty="0" err="1"/>
              <a:t>perun.biochem.dal.ca</a:t>
            </a:r>
            <a:r>
              <a:rPr lang="en-CA" dirty="0"/>
              <a:t>/user-wiki/</a:t>
            </a:r>
            <a:r>
              <a:rPr lang="en-CA" dirty="0" err="1"/>
              <a:t>doku.php?id</a:t>
            </a:r>
            <a:r>
              <a:rPr lang="en-CA" dirty="0"/>
              <a:t>=start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9634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4E09923-8A62-364B-9341-39263C7DE128}"/>
              </a:ext>
            </a:extLst>
          </p:cNvPr>
          <p:cNvSpPr txBox="1"/>
          <p:nvPr/>
        </p:nvSpPr>
        <p:spPr>
          <a:xfrm>
            <a:off x="651641" y="1723698"/>
            <a:ext cx="1088871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CA" sz="3600" b="1" dirty="0">
                <a:solidFill>
                  <a:srgbClr val="535454"/>
                </a:solidFill>
                <a:effectLst/>
              </a:rPr>
              <a:t>Dalhousie University is located in </a:t>
            </a:r>
            <a:r>
              <a:rPr lang="en-CA" sz="3600" b="1" dirty="0" err="1">
                <a:solidFill>
                  <a:srgbClr val="535454"/>
                </a:solidFill>
                <a:effectLst/>
              </a:rPr>
              <a:t>Mi’kma’ki</a:t>
            </a:r>
            <a:r>
              <a:rPr lang="en-CA" sz="3600" b="1" dirty="0">
                <a:solidFill>
                  <a:srgbClr val="535454"/>
                </a:solidFill>
                <a:effectLst/>
              </a:rPr>
              <a:t>, the ancestral and unceded territory of the Mi’kmaq. We are all Treaty people.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4344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298FE73-CE18-9644-8460-E019D445A3F0}"/>
              </a:ext>
            </a:extLst>
          </p:cNvPr>
          <p:cNvSpPr txBox="1"/>
          <p:nvPr/>
        </p:nvSpPr>
        <p:spPr>
          <a:xfrm>
            <a:off x="53340" y="502920"/>
            <a:ext cx="111480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/>
              <a:t>Genome </a:t>
            </a:r>
            <a:r>
              <a:rPr lang="en-US" sz="3600" b="1" smtClean="0"/>
              <a:t>Browsers</a:t>
            </a:r>
            <a:endParaRPr lang="en-US" sz="3600" b="1" dirty="0"/>
          </a:p>
          <a:p>
            <a:pPr algn="ctr"/>
            <a:endParaRPr lang="en-US" sz="3600" b="1" dirty="0"/>
          </a:p>
          <a:p>
            <a:endParaRPr lang="en-US" dirty="0"/>
          </a:p>
          <a:p>
            <a:pPr algn="ctr"/>
            <a:r>
              <a:rPr lang="en-US" sz="3600" dirty="0"/>
              <a:t>A program/suite of programs to </a:t>
            </a:r>
            <a:r>
              <a:rPr lang="en-US" sz="3600" dirty="0">
                <a:solidFill>
                  <a:srgbClr val="FF0000"/>
                </a:solidFill>
              </a:rPr>
              <a:t>visually</a:t>
            </a:r>
            <a:r>
              <a:rPr lang="en-US" sz="3600" dirty="0"/>
              <a:t> </a:t>
            </a:r>
            <a:r>
              <a:rPr lang="en-US" sz="3600" dirty="0">
                <a:solidFill>
                  <a:srgbClr val="92D050"/>
                </a:solidFill>
              </a:rPr>
              <a:t>interact</a:t>
            </a:r>
            <a:r>
              <a:rPr lang="en-US" sz="3600" dirty="0"/>
              <a:t> with a </a:t>
            </a:r>
            <a:r>
              <a:rPr lang="en-US" sz="3600" dirty="0">
                <a:solidFill>
                  <a:srgbClr val="FF0000"/>
                </a:solidFill>
              </a:rPr>
              <a:t>genome</a:t>
            </a:r>
            <a:r>
              <a:rPr lang="en-US" sz="3600" dirty="0"/>
              <a:t> at </a:t>
            </a:r>
            <a:r>
              <a:rPr lang="en-US" sz="3600" dirty="0">
                <a:solidFill>
                  <a:srgbClr val="92D050"/>
                </a:solidFill>
              </a:rPr>
              <a:t>varying levels </a:t>
            </a:r>
            <a:r>
              <a:rPr lang="en-US" sz="3600" dirty="0"/>
              <a:t>of </a:t>
            </a:r>
            <a:r>
              <a:rPr lang="en-US" sz="3600" dirty="0">
                <a:solidFill>
                  <a:srgbClr val="FF0000"/>
                </a:solidFill>
              </a:rPr>
              <a:t>complexity</a:t>
            </a:r>
          </a:p>
        </p:txBody>
      </p:sp>
    </p:spTree>
    <p:extLst>
      <p:ext uri="{BB962C8B-B14F-4D97-AF65-F5344CB8AC3E}">
        <p14:creationId xmlns:p14="http://schemas.microsoft.com/office/powerpoint/2010/main" val="168992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0C5DB35-24AB-7D4E-98EE-877E7E725BE1}"/>
              </a:ext>
            </a:extLst>
          </p:cNvPr>
          <p:cNvSpPr txBox="1"/>
          <p:nvPr/>
        </p:nvSpPr>
        <p:spPr>
          <a:xfrm>
            <a:off x="757451" y="545910"/>
            <a:ext cx="10768083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Genome Browsers</a:t>
            </a:r>
          </a:p>
          <a:p>
            <a:endParaRPr lang="en-US" sz="3600" b="1" dirty="0"/>
          </a:p>
          <a:p>
            <a:r>
              <a:rPr lang="en-US" dirty="0"/>
              <a:t>-two main </a:t>
            </a:r>
            <a:r>
              <a:rPr lang="en-US" dirty="0" err="1"/>
              <a:t>flavours</a:t>
            </a:r>
            <a:endParaRPr lang="en-US" dirty="0"/>
          </a:p>
          <a:p>
            <a:r>
              <a:rPr lang="en-US" dirty="0"/>
              <a:t>	-just for display</a:t>
            </a:r>
          </a:p>
          <a:p>
            <a:r>
              <a:rPr lang="en-US" dirty="0"/>
              <a:t>		-publicly available data</a:t>
            </a:r>
          </a:p>
          <a:p>
            <a:r>
              <a:rPr lang="en-US" dirty="0"/>
              <a:t>			-model organisms</a:t>
            </a:r>
          </a:p>
          <a:p>
            <a:r>
              <a:rPr lang="en-US" dirty="0"/>
              <a:t>		-can often input new tracks</a:t>
            </a:r>
          </a:p>
          <a:p>
            <a:r>
              <a:rPr lang="en-US" dirty="0"/>
              <a:t>		-</a:t>
            </a:r>
            <a:r>
              <a:rPr lang="en-US" dirty="0" err="1"/>
              <a:t>Ensembl</a:t>
            </a:r>
            <a:endParaRPr lang="en-US" dirty="0"/>
          </a:p>
          <a:p>
            <a:r>
              <a:rPr lang="en-US" dirty="0"/>
              <a:t>		-NCBI</a:t>
            </a:r>
          </a:p>
          <a:p>
            <a:r>
              <a:rPr lang="en-US" dirty="0"/>
              <a:t>		-JGI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-all dressed</a:t>
            </a:r>
          </a:p>
          <a:p>
            <a:r>
              <a:rPr lang="en-US" dirty="0"/>
              <a:t>		-can input new data</a:t>
            </a:r>
          </a:p>
          <a:p>
            <a:r>
              <a:rPr lang="en-US" dirty="0"/>
              <a:t>			-</a:t>
            </a:r>
            <a:r>
              <a:rPr lang="en-US" dirty="0">
                <a:solidFill>
                  <a:srgbClr val="FF0000"/>
                </a:solidFill>
              </a:rPr>
              <a:t>your own genome</a:t>
            </a:r>
          </a:p>
          <a:p>
            <a:r>
              <a:rPr lang="en-US" dirty="0"/>
              <a:t>		-can </a:t>
            </a:r>
            <a:r>
              <a:rPr lang="en-US" dirty="0">
                <a:solidFill>
                  <a:srgbClr val="FF0000"/>
                </a:solidFill>
              </a:rPr>
              <a:t>annotate</a:t>
            </a:r>
          </a:p>
        </p:txBody>
      </p:sp>
    </p:spTree>
    <p:extLst>
      <p:ext uri="{BB962C8B-B14F-4D97-AF65-F5344CB8AC3E}">
        <p14:creationId xmlns:p14="http://schemas.microsoft.com/office/powerpoint/2010/main" val="24555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02E4426-40EE-034B-818E-2F79240321F5}"/>
              </a:ext>
            </a:extLst>
          </p:cNvPr>
          <p:cNvSpPr txBox="1"/>
          <p:nvPr/>
        </p:nvSpPr>
        <p:spPr>
          <a:xfrm>
            <a:off x="650240" y="335280"/>
            <a:ext cx="1040384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Things to consider when picking a genome browser</a:t>
            </a:r>
          </a:p>
          <a:p>
            <a:endParaRPr lang="en-US" dirty="0"/>
          </a:p>
          <a:p>
            <a:r>
              <a:rPr lang="en-US" dirty="0"/>
              <a:t>-speed</a:t>
            </a:r>
          </a:p>
          <a:p>
            <a:r>
              <a:rPr lang="en-US" dirty="0"/>
              <a:t>	-depending on tracks there may be lots of data (BAM, VCF)</a:t>
            </a:r>
          </a:p>
          <a:p>
            <a:endParaRPr lang="en-US" dirty="0"/>
          </a:p>
          <a:p>
            <a:r>
              <a:rPr lang="en-US" dirty="0"/>
              <a:t>-will it be upgraded/maintained/around in 5 years</a:t>
            </a:r>
          </a:p>
          <a:p>
            <a:r>
              <a:rPr lang="en-US" dirty="0"/>
              <a:t>	-</a:t>
            </a:r>
            <a:r>
              <a:rPr lang="en-US" dirty="0" err="1"/>
              <a:t>GenomeView</a:t>
            </a:r>
            <a:r>
              <a:rPr lang="en-US" dirty="0"/>
              <a:t> </a:t>
            </a:r>
          </a:p>
          <a:p>
            <a:r>
              <a:rPr lang="en-US" dirty="0"/>
              <a:t>		-released in 2011</a:t>
            </a:r>
          </a:p>
          <a:p>
            <a:r>
              <a:rPr lang="en-US" dirty="0"/>
              <a:t>		-last release N42 April 2018</a:t>
            </a:r>
          </a:p>
          <a:p>
            <a:r>
              <a:rPr lang="en-US" dirty="0"/>
              <a:t>	-look for ones associated with large institutes</a:t>
            </a:r>
          </a:p>
          <a:p>
            <a:r>
              <a:rPr lang="en-US" dirty="0"/>
              <a:t>		-IGV –Broad Institute -released 2011 –latest release 2.12.0 January 2022</a:t>
            </a:r>
          </a:p>
          <a:p>
            <a:r>
              <a:rPr lang="en-US" dirty="0"/>
              <a:t>		-ARTEMIS –Sanger Centre –released 2000 –latest release 18.1 2019</a:t>
            </a:r>
          </a:p>
          <a:p>
            <a:r>
              <a:rPr lang="en-US" dirty="0"/>
              <a:t>		-UCSC genome browser-UCSC genome institute –released 2000 –latest 2022</a:t>
            </a:r>
          </a:p>
          <a:p>
            <a:endParaRPr lang="en-US" dirty="0"/>
          </a:p>
          <a:p>
            <a:r>
              <a:rPr lang="en-US" dirty="0"/>
              <a:t>-ease of installation</a:t>
            </a:r>
          </a:p>
          <a:p>
            <a:r>
              <a:rPr lang="en-US" dirty="0"/>
              <a:t>	-number and nature of dependencies</a:t>
            </a:r>
          </a:p>
          <a:p>
            <a:r>
              <a:rPr lang="en-US" dirty="0"/>
              <a:t>		-Virtual Machine</a:t>
            </a:r>
          </a:p>
          <a:p>
            <a:r>
              <a:rPr lang="en-US" dirty="0"/>
              <a:t>		-Java</a:t>
            </a:r>
          </a:p>
          <a:p>
            <a:r>
              <a:rPr lang="en-US" dirty="0"/>
              <a:t>		-</a:t>
            </a:r>
            <a:r>
              <a:rPr lang="en-US" dirty="0" err="1"/>
              <a:t>mysql</a:t>
            </a:r>
            <a:endParaRPr lang="en-US" dirty="0"/>
          </a:p>
          <a:p>
            <a:r>
              <a:rPr lang="en-US" dirty="0"/>
              <a:t>		-databases</a:t>
            </a:r>
          </a:p>
          <a:p>
            <a:r>
              <a:rPr lang="en-US" dirty="0"/>
              <a:t>	-web version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06880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ECB1E67-6E90-BE48-8CD7-F008B2896AE5}"/>
              </a:ext>
            </a:extLst>
          </p:cNvPr>
          <p:cNvSpPr txBox="1"/>
          <p:nvPr/>
        </p:nvSpPr>
        <p:spPr>
          <a:xfrm>
            <a:off x="284480" y="340393"/>
            <a:ext cx="9692640" cy="7017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Things to consider when picking a genome browser continued</a:t>
            </a:r>
          </a:p>
          <a:p>
            <a:endParaRPr lang="en-US" b="1" dirty="0"/>
          </a:p>
          <a:p>
            <a:r>
              <a:rPr lang="en-US" dirty="0"/>
              <a:t>-ease of uploading and downloading data</a:t>
            </a:r>
          </a:p>
          <a:p>
            <a:endParaRPr lang="en-US" dirty="0"/>
          </a:p>
          <a:p>
            <a:r>
              <a:rPr lang="en-US" dirty="0"/>
              <a:t>-search abilities</a:t>
            </a:r>
          </a:p>
          <a:p>
            <a:r>
              <a:rPr lang="en-US" dirty="0"/>
              <a:t>	-gene names</a:t>
            </a:r>
          </a:p>
          <a:p>
            <a:r>
              <a:rPr lang="en-US" dirty="0"/>
              <a:t>	-gene ids</a:t>
            </a:r>
          </a:p>
          <a:p>
            <a:r>
              <a:rPr lang="en-US" dirty="0"/>
              <a:t>	-key words</a:t>
            </a:r>
          </a:p>
          <a:p>
            <a:r>
              <a:rPr lang="en-US" dirty="0"/>
              <a:t>	-genome positions</a:t>
            </a:r>
          </a:p>
          <a:p>
            <a:r>
              <a:rPr lang="en-US" dirty="0"/>
              <a:t>	-sequence (nucleotide, amino acid)</a:t>
            </a:r>
          </a:p>
          <a:p>
            <a:endParaRPr lang="en-US" dirty="0"/>
          </a:p>
          <a:p>
            <a:r>
              <a:rPr lang="en-US" dirty="0"/>
              <a:t>-annotation</a:t>
            </a:r>
          </a:p>
          <a:p>
            <a:r>
              <a:rPr lang="en-US" dirty="0"/>
              <a:t>	-changing the information associated with a feature</a:t>
            </a:r>
          </a:p>
          <a:p>
            <a:r>
              <a:rPr lang="en-US" dirty="0"/>
              <a:t>	-changing the underlying consensus</a:t>
            </a:r>
          </a:p>
          <a:p>
            <a:r>
              <a:rPr lang="en-US" dirty="0"/>
              <a:t>	-changing the gene structure (exons, stops, starts)</a:t>
            </a:r>
          </a:p>
          <a:p>
            <a:endParaRPr lang="en-US" dirty="0"/>
          </a:p>
          <a:p>
            <a:r>
              <a:rPr lang="en-US" dirty="0"/>
              <a:t>-output options</a:t>
            </a:r>
          </a:p>
          <a:p>
            <a:r>
              <a:rPr lang="en-US" dirty="0"/>
              <a:t>	-</a:t>
            </a:r>
            <a:r>
              <a:rPr lang="en-US" dirty="0" err="1"/>
              <a:t>gff</a:t>
            </a:r>
            <a:r>
              <a:rPr lang="en-US" dirty="0"/>
              <a:t>, </a:t>
            </a:r>
            <a:r>
              <a:rPr lang="en-US" dirty="0" err="1"/>
              <a:t>gbk</a:t>
            </a:r>
            <a:r>
              <a:rPr lang="en-US" dirty="0"/>
              <a:t>, </a:t>
            </a:r>
            <a:r>
              <a:rPr lang="en-US" dirty="0" err="1"/>
              <a:t>EMBL,fasta</a:t>
            </a:r>
            <a:endParaRPr lang="en-US" dirty="0"/>
          </a:p>
          <a:p>
            <a:r>
              <a:rPr lang="en-US" dirty="0"/>
              <a:t>	-images (</a:t>
            </a:r>
            <a:r>
              <a:rPr lang="en-US" dirty="0" err="1"/>
              <a:t>png</a:t>
            </a:r>
            <a:r>
              <a:rPr lang="en-US" dirty="0"/>
              <a:t>, jpeg)</a:t>
            </a:r>
          </a:p>
          <a:p>
            <a:endParaRPr lang="en-US" dirty="0"/>
          </a:p>
          <a:p>
            <a:r>
              <a:rPr lang="en-US" dirty="0"/>
              <a:t>-links to other data</a:t>
            </a:r>
          </a:p>
          <a:p>
            <a:endParaRPr lang="en-US" dirty="0"/>
          </a:p>
          <a:p>
            <a:r>
              <a:rPr lang="en-US" dirty="0"/>
              <a:t>-sharing data with collaborators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52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7C85794-9800-F446-BD41-F4BFB13D17E6}"/>
              </a:ext>
            </a:extLst>
          </p:cNvPr>
          <p:cNvSpPr txBox="1"/>
          <p:nvPr/>
        </p:nvSpPr>
        <p:spPr>
          <a:xfrm>
            <a:off x="1096939" y="316890"/>
            <a:ext cx="609713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Things to consider when picking a genome browser continued</a:t>
            </a:r>
          </a:p>
          <a:p>
            <a:endParaRPr lang="en-US" b="1" dirty="0"/>
          </a:p>
          <a:p>
            <a:r>
              <a:rPr lang="en-US" dirty="0"/>
              <a:t>-sequence display</a:t>
            </a:r>
          </a:p>
          <a:p>
            <a:r>
              <a:rPr lang="en-US" dirty="0"/>
              <a:t>	-nucleotide bases</a:t>
            </a:r>
          </a:p>
          <a:p>
            <a:r>
              <a:rPr lang="en-US" dirty="0"/>
              <a:t>	-amino acids</a:t>
            </a:r>
          </a:p>
          <a:p>
            <a:r>
              <a:rPr lang="en-US" dirty="0"/>
              <a:t>	-6 frames</a:t>
            </a:r>
          </a:p>
          <a:p>
            <a:endParaRPr lang="en-US" dirty="0"/>
          </a:p>
          <a:p>
            <a:r>
              <a:rPr lang="en-US" dirty="0"/>
              <a:t>-blast capable</a:t>
            </a:r>
          </a:p>
          <a:p>
            <a:r>
              <a:rPr lang="en-US" dirty="0"/>
              <a:t>	-sequences can be blasted</a:t>
            </a:r>
          </a:p>
        </p:txBody>
      </p:sp>
    </p:spTree>
    <p:extLst>
      <p:ext uri="{BB962C8B-B14F-4D97-AF65-F5344CB8AC3E}">
        <p14:creationId xmlns:p14="http://schemas.microsoft.com/office/powerpoint/2010/main" val="116671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931EB29-B8A9-CD45-B7AB-D4F5A9403145}"/>
              </a:ext>
            </a:extLst>
          </p:cNvPr>
          <p:cNvSpPr txBox="1"/>
          <p:nvPr/>
        </p:nvSpPr>
        <p:spPr>
          <a:xfrm>
            <a:off x="662940" y="563880"/>
            <a:ext cx="1056894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Add data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-usually called tracks</a:t>
            </a:r>
          </a:p>
          <a:p>
            <a:r>
              <a:rPr lang="en-US" dirty="0"/>
              <a:t>	-some common file types</a:t>
            </a:r>
          </a:p>
          <a:p>
            <a:r>
              <a:rPr lang="en-US" dirty="0"/>
              <a:t>		-GFF and its descendants (GFF2,GFF3,GTF)</a:t>
            </a:r>
          </a:p>
          <a:p>
            <a:r>
              <a:rPr lang="en-US" dirty="0"/>
              <a:t>		-BED</a:t>
            </a:r>
          </a:p>
          <a:p>
            <a:r>
              <a:rPr lang="en-US" dirty="0"/>
              <a:t>		-BAM</a:t>
            </a:r>
          </a:p>
          <a:p>
            <a:r>
              <a:rPr lang="en-US" dirty="0"/>
              <a:t>		-VCF</a:t>
            </a:r>
          </a:p>
        </p:txBody>
      </p:sp>
    </p:spTree>
    <p:extLst>
      <p:ext uri="{BB962C8B-B14F-4D97-AF65-F5344CB8AC3E}">
        <p14:creationId xmlns:p14="http://schemas.microsoft.com/office/powerpoint/2010/main" val="403169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xmlns="" id="{A5D3A26A-915F-B746-9237-68992B14A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5012"/>
            <a:ext cx="12192000" cy="6367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84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19407</TotalTime>
  <Words>399</Words>
  <Application>Microsoft Macintosh PowerPoint</Application>
  <PresentationFormat>Widescreen</PresentationFormat>
  <Paragraphs>265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Calibri Light</vt:lpstr>
      <vt:lpstr>Menlo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Curtis</dc:creator>
  <cp:lastModifiedBy>Bruce Curtis</cp:lastModifiedBy>
  <cp:revision>60</cp:revision>
  <dcterms:created xsi:type="dcterms:W3CDTF">2021-11-17T18:09:25Z</dcterms:created>
  <dcterms:modified xsi:type="dcterms:W3CDTF">2022-02-08T18:29:56Z</dcterms:modified>
</cp:coreProperties>
</file>