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73" r:id="rId5"/>
    <p:sldId id="266" r:id="rId6"/>
    <p:sldId id="260" r:id="rId7"/>
    <p:sldId id="262" r:id="rId8"/>
    <p:sldId id="261" r:id="rId9"/>
    <p:sldId id="264" r:id="rId10"/>
    <p:sldId id="263" r:id="rId11"/>
    <p:sldId id="269" r:id="rId12"/>
    <p:sldId id="265" r:id="rId13"/>
    <p:sldId id="267" r:id="rId14"/>
    <p:sldId id="268" r:id="rId15"/>
    <p:sldId id="272" r:id="rId16"/>
    <p:sldId id="270" r:id="rId17"/>
    <p:sldId id="271" r:id="rId18"/>
    <p:sldId id="25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74"/>
    <p:restoredTop sz="94694"/>
  </p:normalViewPr>
  <p:slideViewPr>
    <p:cSldViewPr snapToGrid="0" snapToObjects="1">
      <p:cViewPr varScale="1">
        <p:scale>
          <a:sx n="197" d="100"/>
          <a:sy n="197" d="100"/>
        </p:scale>
        <p:origin x="10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7610F-485D-1D42-844B-8454F43EE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57922-FD70-9D4F-9C2B-21527EB4E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CF03D-0FFA-6040-818F-FF138C1D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A6741-A5EA-2044-8383-BC55AC0C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78B4E-7337-8644-B48F-B481787A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2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B810-768C-364E-A34D-75447C69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B97168-29A7-9247-96D5-02E00699A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749F9-107B-C548-A1C6-F4842DBB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F8EE-D10D-9B49-80F0-E4158A15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AB273-A5DF-5341-9A83-AD10E5E18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5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1F58F6-4AC6-3846-8B28-141D54A2E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C4D4D6-567C-9045-A53B-9858F8431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103AC-D7F0-8F44-815D-A8715A81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BB85C-CB3D-1241-B4BF-6EE20468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D6D1-51B9-864C-9EFF-82F7EF428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3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056E1-34B2-2749-8629-1180E4107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CA9EF-D954-2441-8F91-90E479DD1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04DAF-D063-E745-9024-3C6846B65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98FCC-AA3A-3141-BF3B-8B90979B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BC3C3-3D77-2F48-89AE-ACFFD2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3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72A5-ADD5-724E-8800-49EA3B258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C8BDA-8CCD-714D-8492-AAD46E849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DE8EA-2EF9-354F-93FF-B461CF08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2C860-FCC3-294B-8261-9E213A6B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F23A0-852B-8A4C-8FD8-301925E1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2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8E1D3-1027-2C42-93C5-6A339C986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F071F-F402-8540-8C59-0C61EDF21E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BEC517-7665-414A-89C4-3618DCF81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4E604D-3AB9-BB4A-8651-8C5DC107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AB2D3-AB0D-9842-958C-A62FF48D0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90F7B-20EE-AC43-9026-8FE7AB7E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5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278E8-B0BE-5745-9B9C-746B540D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767B0-7EF9-BF43-97E6-4B1C0C816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C040C-0FA3-D64A-8869-989A0C0F9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70C02B-3A2E-3747-A14F-E6EB576C6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C47F0-1D0A-1C47-8DD0-27A72352C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2AAA7-6FF6-2A43-8B2B-E0EC5A990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07A74C-9D21-F748-B4FA-77A0EC9EF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F4C0B9-F5AD-F340-B95F-348B57D9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304C-97B0-7B4C-96CC-DEE8F83C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4BEB8-0318-C14D-95C6-87037B19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90A6F-7135-9344-ADCA-D35FA66D2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5D73DB-1F69-C340-98A5-C3C49D8CC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9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BD703C-ECA8-B44E-A598-5E2E30B07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65347-E36D-FD4D-AD9E-7C19087DA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2C1A8-17DA-654F-AC39-94EBC3509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8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B0F9-F9BD-F043-839C-38201B4D0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8BE22-34CF-9D43-ABB6-4C3D29C6A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F6A4D-BC00-5541-B6D8-F8C46CAC1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BD2F03-D694-754C-B8B4-2425138D9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834BB4-ABB5-1345-9276-EB37653AA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39860-873C-5049-90E0-0289CFEC7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3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76F28-ED4D-2D48-A350-F3920F02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28E50D-5539-D947-AAAF-205DED7AF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5AD56-E392-4A4B-A3DD-0AEE12606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8781F-5CDA-2B4F-86BC-E7B890CA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34725-82DC-4745-AB6F-4B7960927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0B778-C2D3-1C42-9DA3-090065E7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48CA17-C234-EC4F-A097-B07341B68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FBC06-271A-2441-9E58-13DDC8980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B0D0-0B70-1548-9FF2-B41C104C2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7A3E5-A920-5E49-810C-FA2F4A5A4D62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A335E-82BD-C142-8373-E6C9BC59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4BC95-0B1B-5A40-912C-A435DFFAA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A207A-5010-5E43-9E74-00BC929F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0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guigolab/FA-nf" TargetMode="External"/><Relationship Id="rId2" Type="http://schemas.openxmlformats.org/officeDocument/2006/relationships/hyperlink" Target="https://github.com/Trinotate/Trinotate.github.io/wiki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bmcbioinformatics.biomedcentral.com/articles/10.1186/s12859-020-03940-5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.healthtech.dtu.dk/service.php?VirtualRibosome-2.0" TargetMode="External"/><Relationship Id="rId2" Type="http://schemas.openxmlformats.org/officeDocument/2006/relationships/hyperlink" Target="https://www.ncbi.nlm.nih.gov/orffinde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translatorx.co.uk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cipio.org/" TargetMode="External"/><Relationship Id="rId2" Type="http://schemas.openxmlformats.org/officeDocument/2006/relationships/hyperlink" Target="https://www.ebi.ac.uk/about/vertebrate-genomics/software/exonerate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bioconductor.org/packages/release/bioc/html/ensembldb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perun.biochem.dal.ca/downloads/icgvideo/TAT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iocorecrg.github.io/PHINDaccess_RNAseq_2020/salmon.html" TargetMode="External"/><Relationship Id="rId2" Type="http://schemas.openxmlformats.org/officeDocument/2006/relationships/hyperlink" Target="http://daehwankimlab.github.io/hisat2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DD93345-EB6F-E343-B549-866886BE8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62" y="5436045"/>
            <a:ext cx="3336324" cy="10859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B090C4-5398-2A42-8459-FA7D374B60BB}"/>
              </a:ext>
            </a:extLst>
          </p:cNvPr>
          <p:cNvSpPr txBox="1"/>
          <p:nvPr/>
        </p:nvSpPr>
        <p:spPr>
          <a:xfrm>
            <a:off x="3238216" y="3429000"/>
            <a:ext cx="60980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ICG Tips and Tricks Series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January 11, 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F6DD87-5DC2-C34C-9637-8A62EF179555}"/>
              </a:ext>
            </a:extLst>
          </p:cNvPr>
          <p:cNvSpPr txBox="1"/>
          <p:nvPr/>
        </p:nvSpPr>
        <p:spPr>
          <a:xfrm>
            <a:off x="1179217" y="1040524"/>
            <a:ext cx="10216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Things I can do with my Transcriptome</a:t>
            </a:r>
          </a:p>
        </p:txBody>
      </p:sp>
    </p:spTree>
    <p:extLst>
      <p:ext uri="{BB962C8B-B14F-4D97-AF65-F5344CB8AC3E}">
        <p14:creationId xmlns:p14="http://schemas.microsoft.com/office/powerpoint/2010/main" val="4287503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C6C24A-0DA4-A64E-9EAA-4B975073201E}"/>
              </a:ext>
            </a:extLst>
          </p:cNvPr>
          <p:cNvSpPr txBox="1"/>
          <p:nvPr/>
        </p:nvSpPr>
        <p:spPr>
          <a:xfrm>
            <a:off x="1248789" y="407733"/>
            <a:ext cx="94803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Have I sequenced enough?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-with modern sequencing technology you usually have more than enough data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-interested in lowly expressed genes</a:t>
            </a:r>
          </a:p>
          <a:p>
            <a:endParaRPr lang="en-US" dirty="0"/>
          </a:p>
          <a:p>
            <a:r>
              <a:rPr lang="en-US" dirty="0"/>
              <a:t>	-microbiome</a:t>
            </a:r>
          </a:p>
          <a:p>
            <a:r>
              <a:rPr lang="en-US" dirty="0"/>
              <a:t>		-lots of species =lots of genes</a:t>
            </a:r>
          </a:p>
        </p:txBody>
      </p:sp>
    </p:spTree>
    <p:extLst>
      <p:ext uri="{BB962C8B-B14F-4D97-AF65-F5344CB8AC3E}">
        <p14:creationId xmlns:p14="http://schemas.microsoft.com/office/powerpoint/2010/main" val="735963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C98C82-DC43-1641-9983-F4466F21328E}"/>
              </a:ext>
            </a:extLst>
          </p:cNvPr>
          <p:cNvSpPr txBox="1"/>
          <p:nvPr/>
        </p:nvSpPr>
        <p:spPr>
          <a:xfrm>
            <a:off x="974035" y="188844"/>
            <a:ext cx="104460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Microbiome/lots of species</a:t>
            </a:r>
          </a:p>
          <a:p>
            <a:endParaRPr lang="en-US" sz="2400" b="1" dirty="0"/>
          </a:p>
          <a:p>
            <a:r>
              <a:rPr lang="en-US" dirty="0"/>
              <a:t>Take subsets of the read data</a:t>
            </a:r>
          </a:p>
          <a:p>
            <a:r>
              <a:rPr lang="en-US" dirty="0"/>
              <a:t>	-head</a:t>
            </a:r>
          </a:p>
          <a:p>
            <a:r>
              <a:rPr lang="en-US" dirty="0"/>
              <a:t>		</a:t>
            </a:r>
            <a:r>
              <a:rPr lang="en-US" dirty="0" err="1"/>
              <a:t>eg.</a:t>
            </a:r>
            <a:r>
              <a:rPr lang="en-US" dirty="0"/>
              <a:t> head -20000000 </a:t>
            </a:r>
            <a:r>
              <a:rPr lang="en-US" dirty="0" err="1"/>
              <a:t>myreads.fasta</a:t>
            </a:r>
            <a:r>
              <a:rPr lang="en-US" dirty="0"/>
              <a:t> &gt; 10millionreads.fasta</a:t>
            </a:r>
          </a:p>
          <a:p>
            <a:r>
              <a:rPr lang="en-US" dirty="0"/>
              <a:t>		       head -40000000 </a:t>
            </a:r>
            <a:r>
              <a:rPr lang="en-US" dirty="0" err="1"/>
              <a:t>myreads.fasta</a:t>
            </a:r>
            <a:r>
              <a:rPr lang="en-US" dirty="0"/>
              <a:t> &gt; 20millionreads.fasta</a:t>
            </a:r>
          </a:p>
          <a:p>
            <a:r>
              <a:rPr lang="en-US" dirty="0"/>
              <a:t>Do progressively larger assemblies</a:t>
            </a:r>
          </a:p>
          <a:p>
            <a:r>
              <a:rPr lang="en-US" dirty="0"/>
              <a:t>Determine the number of full length transcripts</a:t>
            </a:r>
          </a:p>
          <a:p>
            <a:r>
              <a:rPr lang="en-US" dirty="0"/>
              <a:t>	-compare transcriptomes against protein database</a:t>
            </a:r>
          </a:p>
          <a:p>
            <a:r>
              <a:rPr lang="en-US" dirty="0"/>
              <a:t>Do a saturation curve </a:t>
            </a:r>
          </a:p>
        </p:txBody>
      </p:sp>
      <p:pic>
        <p:nvPicPr>
          <p:cNvPr id="3" name="Picture 2" descr="Chart, line chart&#10;&#10;Description automatically generated">
            <a:extLst>
              <a:ext uri="{FF2B5EF4-FFF2-40B4-BE49-F238E27FC236}">
                <a16:creationId xmlns:a16="http://schemas.microsoft.com/office/drawing/2014/main" id="{1A082DE9-EAF4-2546-ADF2-E16ADBEBA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401" y="3685831"/>
            <a:ext cx="3742833" cy="25258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66D95C-7125-7548-8972-C2C9D303F7C7}"/>
              </a:ext>
            </a:extLst>
          </p:cNvPr>
          <p:cNvSpPr txBox="1"/>
          <p:nvPr/>
        </p:nvSpPr>
        <p:spPr>
          <a:xfrm>
            <a:off x="683516" y="6211669"/>
            <a:ext cx="8912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Trinity has a protocol for this analysis</a:t>
            </a:r>
          </a:p>
          <a:p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trinityrnaseq</a:t>
            </a:r>
            <a:r>
              <a:rPr lang="en-US" dirty="0"/>
              <a:t>/</a:t>
            </a:r>
            <a:r>
              <a:rPr lang="en-US" dirty="0" err="1"/>
              <a:t>trinityrnaseq</a:t>
            </a:r>
            <a:r>
              <a:rPr lang="en-US" dirty="0"/>
              <a:t>/wiki/Counting-Full-Length-Trinity-Transcripts</a:t>
            </a:r>
          </a:p>
        </p:txBody>
      </p:sp>
    </p:spTree>
    <p:extLst>
      <p:ext uri="{BB962C8B-B14F-4D97-AF65-F5344CB8AC3E}">
        <p14:creationId xmlns:p14="http://schemas.microsoft.com/office/powerpoint/2010/main" val="242372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417306-6FC4-E648-BF76-864D97094D35}"/>
              </a:ext>
            </a:extLst>
          </p:cNvPr>
          <p:cNvSpPr txBox="1"/>
          <p:nvPr/>
        </p:nvSpPr>
        <p:spPr>
          <a:xfrm>
            <a:off x="966952" y="231226"/>
            <a:ext cx="996380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Functional Annotation</a:t>
            </a:r>
          </a:p>
          <a:p>
            <a:r>
              <a:rPr lang="en-US" dirty="0"/>
              <a:t>	-usually blast/homology/</a:t>
            </a:r>
            <a:r>
              <a:rPr lang="en-US" dirty="0" err="1"/>
              <a:t>orthology</a:t>
            </a:r>
            <a:r>
              <a:rPr lang="en-US" dirty="0"/>
              <a:t> based</a:t>
            </a:r>
          </a:p>
          <a:p>
            <a:r>
              <a:rPr lang="en-US" dirty="0"/>
              <a:t>		-large public databases</a:t>
            </a:r>
          </a:p>
          <a:p>
            <a:r>
              <a:rPr lang="en-US" dirty="0"/>
              <a:t>			-NR</a:t>
            </a:r>
          </a:p>
          <a:p>
            <a:r>
              <a:rPr lang="en-US" dirty="0"/>
              <a:t>			-</a:t>
            </a:r>
            <a:r>
              <a:rPr lang="en-US" dirty="0" err="1"/>
              <a:t>swissprot</a:t>
            </a:r>
            <a:endParaRPr lang="en-US" dirty="0"/>
          </a:p>
          <a:p>
            <a:r>
              <a:rPr lang="en-US" dirty="0"/>
              <a:t>			-uniport</a:t>
            </a:r>
          </a:p>
          <a:p>
            <a:r>
              <a:rPr lang="en-US" dirty="0"/>
              <a:t>			-</a:t>
            </a:r>
            <a:r>
              <a:rPr lang="en-US" dirty="0" err="1"/>
              <a:t>kegg</a:t>
            </a:r>
            <a:endParaRPr lang="en-US" dirty="0"/>
          </a:p>
          <a:p>
            <a:endParaRPr lang="en-US" dirty="0"/>
          </a:p>
          <a:p>
            <a:r>
              <a:rPr lang="en-US" dirty="0"/>
              <a:t>			-can take a very long time (&gt;100,000 queries) (weeks!!!!)</a:t>
            </a:r>
          </a:p>
          <a:p>
            <a:r>
              <a:rPr lang="en-US" dirty="0"/>
              <a:t>				-restrict hits</a:t>
            </a:r>
          </a:p>
          <a:p>
            <a:r>
              <a:rPr lang="en-US" dirty="0"/>
              <a:t>					-sensible </a:t>
            </a:r>
            <a:r>
              <a:rPr lang="en-US" dirty="0" err="1"/>
              <a:t>evalue</a:t>
            </a:r>
            <a:r>
              <a:rPr lang="en-US" dirty="0"/>
              <a:t> cutoff</a:t>
            </a:r>
          </a:p>
          <a:p>
            <a:r>
              <a:rPr lang="en-US" dirty="0"/>
              <a:t>						-</a:t>
            </a:r>
            <a:r>
              <a:rPr lang="en-US" dirty="0" err="1"/>
              <a:t>evalue</a:t>
            </a:r>
            <a:r>
              <a:rPr lang="en-US" dirty="0"/>
              <a:t> 1e-20</a:t>
            </a:r>
          </a:p>
          <a:p>
            <a:r>
              <a:rPr lang="en-US" dirty="0"/>
              <a:t>						-it is up to you</a:t>
            </a:r>
          </a:p>
          <a:p>
            <a:r>
              <a:rPr lang="en-US" dirty="0"/>
              <a:t>					-limit number of hits returned</a:t>
            </a:r>
          </a:p>
          <a:p>
            <a:r>
              <a:rPr lang="en-US" dirty="0"/>
              <a:t>						-</a:t>
            </a:r>
            <a:r>
              <a:rPr lang="en-US" dirty="0" err="1"/>
              <a:t>num_alignments</a:t>
            </a:r>
            <a:r>
              <a:rPr lang="en-US" dirty="0"/>
              <a:t> 1</a:t>
            </a:r>
          </a:p>
          <a:p>
            <a:r>
              <a:rPr lang="en-US" dirty="0"/>
              <a:t>						-</a:t>
            </a:r>
            <a:r>
              <a:rPr lang="en-US" dirty="0" err="1"/>
              <a:t>num_descriptions</a:t>
            </a:r>
            <a:r>
              <a:rPr lang="en-US" dirty="0"/>
              <a:t> 1</a:t>
            </a:r>
          </a:p>
          <a:p>
            <a:r>
              <a:rPr lang="en-US" dirty="0"/>
              <a:t>						-</a:t>
            </a:r>
            <a:r>
              <a:rPr lang="en-US" dirty="0" err="1"/>
              <a:t>max_target_seqs</a:t>
            </a:r>
            <a:r>
              <a:rPr lang="en-US" dirty="0"/>
              <a:t> 1</a:t>
            </a:r>
          </a:p>
          <a:p>
            <a:r>
              <a:rPr lang="en-US" dirty="0"/>
              <a:t>				</a:t>
            </a:r>
          </a:p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2644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D9455B-A545-034B-993B-63B7C80C3D4C}"/>
              </a:ext>
            </a:extLst>
          </p:cNvPr>
          <p:cNvSpPr txBox="1"/>
          <p:nvPr/>
        </p:nvSpPr>
        <p:spPr>
          <a:xfrm>
            <a:off x="1008993" y="346841"/>
            <a:ext cx="1057340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	Use specialized, faster blast type alignment programs</a:t>
            </a:r>
          </a:p>
          <a:p>
            <a:r>
              <a:rPr lang="en-US" dirty="0"/>
              <a:t>		-usually require the database to be re-formatted</a:t>
            </a:r>
          </a:p>
          <a:p>
            <a:r>
              <a:rPr lang="en-US" dirty="0"/>
              <a:t>		-usually slight loss of sensitivity (fewer sequences with hits)</a:t>
            </a:r>
          </a:p>
          <a:p>
            <a:r>
              <a:rPr lang="en-US" dirty="0"/>
              <a:t>		-options are not as extensive</a:t>
            </a:r>
          </a:p>
          <a:p>
            <a:endParaRPr lang="en-US" dirty="0"/>
          </a:p>
          <a:p>
            <a:r>
              <a:rPr lang="en-US" dirty="0"/>
              <a:t>		Examples</a:t>
            </a:r>
          </a:p>
          <a:p>
            <a:endParaRPr lang="en-US" dirty="0"/>
          </a:p>
          <a:p>
            <a:r>
              <a:rPr lang="en-US" dirty="0"/>
              <a:t>		-diamond blast </a:t>
            </a:r>
          </a:p>
          <a:p>
            <a:r>
              <a:rPr lang="en-US" dirty="0"/>
              <a:t>			-https://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bbuchfink</a:t>
            </a:r>
            <a:r>
              <a:rPr lang="en-US" dirty="0"/>
              <a:t>/diamond						-last, last+</a:t>
            </a:r>
          </a:p>
          <a:p>
            <a:r>
              <a:rPr lang="en-US" dirty="0"/>
              <a:t>			-https://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hallamlab</a:t>
            </a:r>
            <a:r>
              <a:rPr lang="en-US" dirty="0"/>
              <a:t>/LAST-Plus/wiki</a:t>
            </a:r>
          </a:p>
          <a:p>
            <a:r>
              <a:rPr lang="en-US" dirty="0"/>
              <a:t>		-</a:t>
            </a:r>
            <a:r>
              <a:rPr lang="en-US" dirty="0" err="1"/>
              <a:t>plast</a:t>
            </a:r>
            <a:endParaRPr lang="en-US" dirty="0"/>
          </a:p>
          <a:p>
            <a:r>
              <a:rPr lang="en-US" dirty="0"/>
              <a:t>			-https://</a:t>
            </a:r>
            <a:r>
              <a:rPr lang="en-US" dirty="0" err="1"/>
              <a:t>plast.inria.fr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551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CA7BFB-9E5A-5645-B8CB-A20CF629C58F}"/>
              </a:ext>
            </a:extLst>
          </p:cNvPr>
          <p:cNvSpPr txBox="1"/>
          <p:nvPr/>
        </p:nvSpPr>
        <p:spPr>
          <a:xfrm>
            <a:off x="1324303" y="578069"/>
            <a:ext cx="105944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a local “handcrafted” database</a:t>
            </a:r>
          </a:p>
          <a:p>
            <a:r>
              <a:rPr lang="en-US" dirty="0"/>
              <a:t>	-what is included in the database very dependent on what your transcriptome is</a:t>
            </a:r>
          </a:p>
          <a:p>
            <a:r>
              <a:rPr lang="en-US" dirty="0"/>
              <a:t>		-model organism</a:t>
            </a:r>
          </a:p>
          <a:p>
            <a:r>
              <a:rPr lang="en-US" dirty="0"/>
              <a:t>			-protein database for that organism</a:t>
            </a:r>
          </a:p>
          <a:p>
            <a:r>
              <a:rPr lang="en-US" dirty="0"/>
              <a:t>				-in house</a:t>
            </a:r>
          </a:p>
          <a:p>
            <a:r>
              <a:rPr lang="en-US" dirty="0"/>
              <a:t>				-NCBI derived</a:t>
            </a:r>
          </a:p>
          <a:p>
            <a:r>
              <a:rPr lang="en-US" dirty="0"/>
              <a:t>			-the potential for missing new and/or previously unannotated genes</a:t>
            </a:r>
          </a:p>
          <a:p>
            <a:r>
              <a:rPr lang="en-US" dirty="0"/>
              <a:t>				-why are they missing in the first place?</a:t>
            </a:r>
          </a:p>
          <a:p>
            <a:r>
              <a:rPr lang="en-US" dirty="0"/>
              <a:t>					-newly sequenced areas of the genome</a:t>
            </a:r>
          </a:p>
          <a:p>
            <a:r>
              <a:rPr lang="en-US" dirty="0"/>
              <a:t>					-only expressed under certain conditions</a:t>
            </a:r>
          </a:p>
          <a:p>
            <a:r>
              <a:rPr lang="en-US" dirty="0"/>
              <a:t>					-lowly </a:t>
            </a:r>
            <a:r>
              <a:rPr lang="en-US"/>
              <a:t>expressed genes</a:t>
            </a:r>
            <a:endParaRPr lang="en-US" dirty="0"/>
          </a:p>
          <a:p>
            <a:r>
              <a:rPr lang="en-US" dirty="0"/>
              <a:t>					</a:t>
            </a:r>
          </a:p>
          <a:p>
            <a:endParaRPr lang="en-US" dirty="0"/>
          </a:p>
          <a:p>
            <a:r>
              <a:rPr lang="en-US" dirty="0"/>
              <a:t>		-novel organism</a:t>
            </a:r>
          </a:p>
          <a:p>
            <a:r>
              <a:rPr lang="en-US" dirty="0"/>
              <a:t>			-how obscure is your organism?</a:t>
            </a:r>
          </a:p>
          <a:p>
            <a:r>
              <a:rPr lang="en-US" dirty="0"/>
              <a:t>				-most major lineages have at least a handful of related transcriptomes</a:t>
            </a:r>
          </a:p>
          <a:p>
            <a:r>
              <a:rPr lang="en-US" dirty="0"/>
              <a:t>				-may have to go quite broad in what is included</a:t>
            </a:r>
          </a:p>
        </p:txBody>
      </p:sp>
    </p:spTree>
    <p:extLst>
      <p:ext uri="{BB962C8B-B14F-4D97-AF65-F5344CB8AC3E}">
        <p14:creationId xmlns:p14="http://schemas.microsoft.com/office/powerpoint/2010/main" val="1697441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B95DA5-7BB1-314D-BDCF-7192195A7E3B}"/>
              </a:ext>
            </a:extLst>
          </p:cNvPr>
          <p:cNvSpPr txBox="1"/>
          <p:nvPr/>
        </p:nvSpPr>
        <p:spPr>
          <a:xfrm>
            <a:off x="881715" y="742934"/>
            <a:ext cx="1100548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Pipelines for Functional annotation of Transcriptomes</a:t>
            </a:r>
          </a:p>
          <a:p>
            <a:endParaRPr lang="en-US" dirty="0"/>
          </a:p>
          <a:p>
            <a:r>
              <a:rPr lang="en-US" dirty="0"/>
              <a:t>      </a:t>
            </a:r>
            <a:r>
              <a:rPr lang="en-US" dirty="0" err="1"/>
              <a:t>Trinotate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https://github.com/Trinotate/Trinotate.github.io/wiki</a:t>
            </a:r>
            <a:endParaRPr lang="en-US" dirty="0"/>
          </a:p>
          <a:p>
            <a:pPr lvl="1"/>
            <a:r>
              <a:rPr lang="en-US" dirty="0"/>
              <a:t>-homology search against known protein data sets</a:t>
            </a:r>
          </a:p>
          <a:p>
            <a:pPr lvl="1"/>
            <a:r>
              <a:rPr lang="en-US" dirty="0"/>
              <a:t>-protein domain identification</a:t>
            </a:r>
          </a:p>
          <a:p>
            <a:pPr lvl="1"/>
            <a:r>
              <a:rPr lang="en-US" dirty="0"/>
              <a:t>-protein signal peptide analysis</a:t>
            </a:r>
          </a:p>
          <a:p>
            <a:pPr lvl="1"/>
            <a:r>
              <a:rPr lang="en-US" dirty="0"/>
              <a:t>-transmembrane domain predictions</a:t>
            </a:r>
          </a:p>
          <a:p>
            <a:pPr lvl="1"/>
            <a:r>
              <a:rPr lang="en-US" dirty="0"/>
              <a:t>-integrated with </a:t>
            </a:r>
            <a:r>
              <a:rPr lang="en-US" dirty="0" err="1"/>
              <a:t>TrinotateWeb</a:t>
            </a:r>
            <a:endParaRPr lang="en-US" dirty="0"/>
          </a:p>
          <a:p>
            <a:pPr lvl="1"/>
            <a:r>
              <a:rPr lang="en-US" dirty="0"/>
              <a:t>	-</a:t>
            </a:r>
            <a:r>
              <a:rPr lang="en-CA" b="1" dirty="0"/>
              <a:t> </a:t>
            </a:r>
            <a:r>
              <a:rPr lang="en-CA" dirty="0"/>
              <a:t>Graphical Interface for Navigating </a:t>
            </a:r>
            <a:r>
              <a:rPr lang="en-CA" dirty="0" err="1"/>
              <a:t>Trinotate</a:t>
            </a:r>
            <a:r>
              <a:rPr lang="en-CA" dirty="0"/>
              <a:t> Annotations and Expression Analyses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FA-</a:t>
            </a:r>
            <a:r>
              <a:rPr lang="en-CA" dirty="0" err="1"/>
              <a:t>nf</a:t>
            </a:r>
            <a:r>
              <a:rPr lang="en-CA" dirty="0"/>
              <a:t> </a:t>
            </a:r>
            <a:r>
              <a:rPr lang="en-CA" dirty="0">
                <a:hlinkClick r:id="rId3"/>
              </a:rPr>
              <a:t>https://github.com/guigolab/FA-nf</a:t>
            </a:r>
            <a:endParaRPr lang="en-CA" dirty="0"/>
          </a:p>
          <a:p>
            <a:pPr lvl="1"/>
            <a:endParaRPr lang="en-CA" dirty="0"/>
          </a:p>
          <a:p>
            <a:pPr lvl="1"/>
            <a:r>
              <a:rPr lang="en-CA" dirty="0"/>
              <a:t>Bacterial genomes only</a:t>
            </a:r>
          </a:p>
          <a:p>
            <a:pPr lvl="1"/>
            <a:r>
              <a:rPr lang="en-CA" dirty="0"/>
              <a:t>	-</a:t>
            </a:r>
            <a:r>
              <a:rPr lang="en-CA" dirty="0" err="1"/>
              <a:t>MicrobeAnnotator</a:t>
            </a:r>
            <a:r>
              <a:rPr lang="en-CA" dirty="0"/>
              <a:t> </a:t>
            </a:r>
            <a:r>
              <a:rPr lang="en-CA" dirty="0">
                <a:hlinkClick r:id="rId4"/>
              </a:rPr>
              <a:t>https://bmcbioinformatics.biomedcentral.com/articles/10.1186/s12859-020-03940-5</a:t>
            </a:r>
            <a:endParaRPr lang="en-CA" dirty="0"/>
          </a:p>
          <a:p>
            <a:pPr lvl="1"/>
            <a:r>
              <a:rPr lang="en-CA" dirty="0"/>
              <a:t>	-</a:t>
            </a:r>
            <a:r>
              <a:rPr lang="en-CA" dirty="0" err="1"/>
              <a:t>Prokka</a:t>
            </a:r>
            <a:r>
              <a:rPr lang="en-CA" dirty="0"/>
              <a:t> https://</a:t>
            </a:r>
            <a:r>
              <a:rPr lang="en-CA" dirty="0" err="1"/>
              <a:t>pubmed.ncbi.nlm.nih.gov</a:t>
            </a:r>
            <a:r>
              <a:rPr lang="en-CA" dirty="0"/>
              <a:t>/24642063/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r>
              <a:rPr lang="en-CA" dirty="0"/>
              <a:t>Caveats</a:t>
            </a:r>
          </a:p>
          <a:p>
            <a:pPr lvl="1"/>
            <a:r>
              <a:rPr lang="en-CA" dirty="0"/>
              <a:t>	-usually require a lot of separate programs and databases that need to be installed separately</a:t>
            </a:r>
          </a:p>
          <a:p>
            <a:pPr lvl="1"/>
            <a:endParaRPr lang="en-CA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36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2E9D5A-CD51-9B4B-AD25-D98CBDC29B17}"/>
              </a:ext>
            </a:extLst>
          </p:cNvPr>
          <p:cNvSpPr txBox="1"/>
          <p:nvPr/>
        </p:nvSpPr>
        <p:spPr>
          <a:xfrm>
            <a:off x="864704" y="745435"/>
            <a:ext cx="1132729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Translating transcripts into protein coding sequences</a:t>
            </a:r>
          </a:p>
          <a:p>
            <a:endParaRPr lang="en-US" sz="2400" b="1" dirty="0"/>
          </a:p>
          <a:p>
            <a:r>
              <a:rPr lang="en-US" dirty="0"/>
              <a:t>-lots of programs/websites to do this</a:t>
            </a:r>
          </a:p>
          <a:p>
            <a:r>
              <a:rPr lang="en-US" dirty="0"/>
              <a:t>	-</a:t>
            </a:r>
            <a:r>
              <a:rPr lang="en-US" dirty="0" err="1"/>
              <a:t>Transeq</a:t>
            </a:r>
            <a:r>
              <a:rPr lang="en-US" dirty="0"/>
              <a:t> (emboss) https://</a:t>
            </a:r>
            <a:r>
              <a:rPr lang="en-US" dirty="0" err="1"/>
              <a:t>www.ebi.ac.uk</a:t>
            </a:r>
            <a:r>
              <a:rPr lang="en-US" dirty="0"/>
              <a:t>/Tools/</a:t>
            </a:r>
            <a:r>
              <a:rPr lang="en-US" dirty="0" err="1"/>
              <a:t>st</a:t>
            </a:r>
            <a:r>
              <a:rPr lang="en-US" dirty="0"/>
              <a:t>/</a:t>
            </a:r>
          </a:p>
          <a:p>
            <a:r>
              <a:rPr lang="en-US" dirty="0"/>
              <a:t>	-sixpack (emboss) https://</a:t>
            </a:r>
            <a:r>
              <a:rPr lang="en-US" dirty="0" err="1"/>
              <a:t>www.ebi.ac.uk</a:t>
            </a:r>
            <a:r>
              <a:rPr lang="en-US" dirty="0"/>
              <a:t>/Tools/</a:t>
            </a:r>
            <a:r>
              <a:rPr lang="en-US" dirty="0" err="1"/>
              <a:t>st</a:t>
            </a:r>
            <a:r>
              <a:rPr lang="en-US" dirty="0"/>
              <a:t>/</a:t>
            </a:r>
          </a:p>
          <a:p>
            <a:r>
              <a:rPr lang="en-US" dirty="0"/>
              <a:t>	-ORF finder (</a:t>
            </a:r>
            <a:r>
              <a:rPr lang="en-US" dirty="0" err="1"/>
              <a:t>ncbi</a:t>
            </a:r>
            <a:r>
              <a:rPr lang="en-US" dirty="0"/>
              <a:t>) </a:t>
            </a:r>
            <a:r>
              <a:rPr lang="en-US" dirty="0">
                <a:hlinkClick r:id="rId2"/>
              </a:rPr>
              <a:t>https://www.ncbi.nlm.nih.gov/orffinder/</a:t>
            </a:r>
            <a:endParaRPr lang="en-US" dirty="0"/>
          </a:p>
          <a:p>
            <a:r>
              <a:rPr lang="en-US" dirty="0"/>
              <a:t>	 -</a:t>
            </a:r>
            <a:r>
              <a:rPr lang="en-US" dirty="0" err="1"/>
              <a:t>virtualribosome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https://services.healthtech.dtu.dk/service.php?VirtualRibosome-2.0</a:t>
            </a:r>
            <a:endParaRPr lang="en-US" dirty="0"/>
          </a:p>
          <a:p>
            <a:r>
              <a:rPr lang="en-US" dirty="0"/>
              <a:t>	-</a:t>
            </a:r>
            <a:r>
              <a:rPr lang="en-US" dirty="0" err="1"/>
              <a:t>translatorX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http://translatorx.co.uk</a:t>
            </a:r>
            <a:endParaRPr lang="en-US" dirty="0"/>
          </a:p>
          <a:p>
            <a:r>
              <a:rPr lang="en-US" dirty="0"/>
              <a:t>	-</a:t>
            </a:r>
            <a:r>
              <a:rPr lang="en-US" dirty="0" err="1"/>
              <a:t>TransDecoder</a:t>
            </a:r>
            <a:r>
              <a:rPr lang="en-US" dirty="0"/>
              <a:t> 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TransDecoder</a:t>
            </a:r>
            <a:r>
              <a:rPr lang="en-US" dirty="0"/>
              <a:t>/</a:t>
            </a:r>
            <a:r>
              <a:rPr lang="en-US" dirty="0" err="1"/>
              <a:t>TransDecoder</a:t>
            </a:r>
            <a:r>
              <a:rPr lang="en-US" dirty="0"/>
              <a:t>/wiki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Caveats</a:t>
            </a:r>
          </a:p>
          <a:p>
            <a:r>
              <a:rPr lang="en-US" dirty="0"/>
              <a:t>	-genetic code</a:t>
            </a:r>
          </a:p>
          <a:p>
            <a:r>
              <a:rPr lang="en-US" dirty="0"/>
              <a:t>		-most of the alternative genetic codes are for mitochondrial, plastid or bacterial sequences</a:t>
            </a:r>
          </a:p>
          <a:p>
            <a:r>
              <a:rPr lang="en-US" dirty="0"/>
              <a:t>		 -https://</a:t>
            </a:r>
            <a:r>
              <a:rPr lang="en-US" dirty="0" err="1"/>
              <a:t>www.ncbi.nlm.nih.gov</a:t>
            </a:r>
            <a:r>
              <a:rPr lang="en-US" dirty="0"/>
              <a:t>/Taxonomy/Utils/</a:t>
            </a:r>
            <a:r>
              <a:rPr lang="en-US" dirty="0" err="1"/>
              <a:t>wprintgc.cgi</a:t>
            </a:r>
            <a:r>
              <a:rPr lang="en-US" dirty="0"/>
              <a:t> </a:t>
            </a:r>
          </a:p>
          <a:p>
            <a:r>
              <a:rPr lang="en-US" dirty="0"/>
              <a:t>		-most translation programs allow you select an alternative to the standard (default)</a:t>
            </a:r>
          </a:p>
          <a:p>
            <a:r>
              <a:rPr lang="en-US" dirty="0"/>
              <a:t>			</a:t>
            </a:r>
          </a:p>
          <a:p>
            <a:r>
              <a:rPr lang="en-US" dirty="0"/>
              <a:t>	-many programs use the longest ORF as the best one</a:t>
            </a:r>
          </a:p>
          <a:p>
            <a:r>
              <a:rPr lang="en-US" dirty="0"/>
              <a:t>	-many programs have a default minimum length (60, 80,100 </a:t>
            </a:r>
            <a:r>
              <a:rPr lang="en-US" dirty="0" err="1"/>
              <a:t>aas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1724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0084C4-E167-0646-B121-3614979D11B9}"/>
              </a:ext>
            </a:extLst>
          </p:cNvPr>
          <p:cNvSpPr txBox="1"/>
          <p:nvPr/>
        </p:nvSpPr>
        <p:spPr>
          <a:xfrm>
            <a:off x="1459149" y="719847"/>
            <a:ext cx="9484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Mapping Transcripts to Genomes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A8AC46-6E69-6042-A48D-08724391598B}"/>
              </a:ext>
            </a:extLst>
          </p:cNvPr>
          <p:cNvSpPr txBox="1"/>
          <p:nvPr/>
        </p:nvSpPr>
        <p:spPr>
          <a:xfrm>
            <a:off x="1459149" y="1585609"/>
            <a:ext cx="10126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-confirm that the transcript is part of the genome</a:t>
            </a:r>
          </a:p>
          <a:p>
            <a:endParaRPr lang="en-US" dirty="0"/>
          </a:p>
          <a:p>
            <a:r>
              <a:rPr lang="en-US" dirty="0"/>
              <a:t>-identify genes that are missing</a:t>
            </a:r>
          </a:p>
          <a:p>
            <a:r>
              <a:rPr lang="en-US" dirty="0"/>
              <a:t>	-genome</a:t>
            </a:r>
          </a:p>
          <a:p>
            <a:r>
              <a:rPr lang="en-US" dirty="0"/>
              <a:t>	-automated gene prediction data set</a:t>
            </a:r>
          </a:p>
          <a:p>
            <a:endParaRPr lang="en-US" dirty="0"/>
          </a:p>
          <a:p>
            <a:r>
              <a:rPr lang="en-US" dirty="0"/>
              <a:t>-different programs to do this</a:t>
            </a:r>
          </a:p>
          <a:p>
            <a:r>
              <a:rPr lang="en-US" dirty="0"/>
              <a:t>	-exonerate </a:t>
            </a:r>
            <a:r>
              <a:rPr lang="en-US" dirty="0">
                <a:hlinkClick r:id="rId2"/>
              </a:rPr>
              <a:t>https://www.ebi.ac.uk/about/vertebrate-genomics/software/exonerate</a:t>
            </a:r>
            <a:endParaRPr lang="en-US" dirty="0"/>
          </a:p>
          <a:p>
            <a:r>
              <a:rPr lang="en-US" dirty="0"/>
              <a:t>	-</a:t>
            </a:r>
            <a:r>
              <a:rPr lang="en-US" dirty="0" err="1"/>
              <a:t>scipio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https://www.webscipio.org</a:t>
            </a:r>
            <a:endParaRPr lang="en-US" dirty="0"/>
          </a:p>
          <a:p>
            <a:r>
              <a:rPr lang="en-US" dirty="0"/>
              <a:t>	-</a:t>
            </a:r>
            <a:r>
              <a:rPr lang="en-US" dirty="0" err="1"/>
              <a:t>ensembldb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https://bioconductor.org/packages/release/bioc/html/ensembldb.html</a:t>
            </a:r>
            <a:endParaRPr lang="en-US" dirty="0"/>
          </a:p>
          <a:p>
            <a:r>
              <a:rPr lang="en-US" dirty="0"/>
              <a:t>		-R script</a:t>
            </a:r>
          </a:p>
          <a:p>
            <a:r>
              <a:rPr lang="en-US" dirty="0"/>
              <a:t>	-</a:t>
            </a:r>
            <a:r>
              <a:rPr lang="en-US" dirty="0" err="1"/>
              <a:t>gmap</a:t>
            </a:r>
            <a:r>
              <a:rPr lang="en-US" dirty="0"/>
              <a:t> https://</a:t>
            </a:r>
            <a:r>
              <a:rPr lang="en-US" dirty="0" err="1"/>
              <a:t>anaconda.org</a:t>
            </a:r>
            <a:r>
              <a:rPr lang="en-US" dirty="0"/>
              <a:t>/</a:t>
            </a:r>
            <a:r>
              <a:rPr lang="en-US" dirty="0" err="1"/>
              <a:t>bioconda</a:t>
            </a:r>
            <a:r>
              <a:rPr lang="en-US" dirty="0"/>
              <a:t>/</a:t>
            </a:r>
            <a:r>
              <a:rPr lang="en-US" dirty="0" err="1"/>
              <a:t>gmap</a:t>
            </a:r>
            <a:endParaRPr lang="en-US" dirty="0"/>
          </a:p>
          <a:p>
            <a:endParaRPr lang="en-US" dirty="0"/>
          </a:p>
          <a:p>
            <a:r>
              <a:rPr lang="en-US" dirty="0"/>
              <a:t>-output usually </a:t>
            </a:r>
            <a:r>
              <a:rPr lang="en-US" dirty="0" err="1"/>
              <a:t>gff</a:t>
            </a:r>
            <a:endParaRPr lang="en-US" dirty="0"/>
          </a:p>
          <a:p>
            <a:r>
              <a:rPr lang="en-US" dirty="0"/>
              <a:t>-most of these programs are quite old</a:t>
            </a:r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69884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1D1EDB-28DD-BF45-8F53-CC19CB315348}"/>
              </a:ext>
            </a:extLst>
          </p:cNvPr>
          <p:cNvSpPr txBox="1"/>
          <p:nvPr/>
        </p:nvSpPr>
        <p:spPr>
          <a:xfrm>
            <a:off x="893379" y="483476"/>
            <a:ext cx="825062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Questions?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I invite you to attend the next ICG journal club</a:t>
            </a:r>
          </a:p>
          <a:p>
            <a:r>
              <a:rPr lang="en-US" sz="1800" dirty="0"/>
              <a:t>Tuesday, Jan. 25 1-2 pm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A recording of this session will be available from</a:t>
            </a:r>
          </a:p>
          <a:p>
            <a:r>
              <a:rPr lang="en-CA" dirty="0">
                <a:hlinkClick r:id="rId2"/>
              </a:rPr>
              <a:t>https://perun.biochem.dal.ca/downloads/icgvideo/TAT/</a:t>
            </a:r>
            <a:endParaRPr lang="en-CA" dirty="0"/>
          </a:p>
          <a:p>
            <a:endParaRPr lang="en-CA" dirty="0"/>
          </a:p>
          <a:p>
            <a:r>
              <a:rPr lang="en-CA" dirty="0"/>
              <a:t>A copy of this presentation will be available from</a:t>
            </a:r>
          </a:p>
          <a:p>
            <a:r>
              <a:rPr lang="en-CA" dirty="0"/>
              <a:t>https://</a:t>
            </a:r>
            <a:r>
              <a:rPr lang="en-CA" dirty="0" err="1"/>
              <a:t>perun.biochem.dal.ca</a:t>
            </a:r>
            <a:r>
              <a:rPr lang="en-CA" dirty="0"/>
              <a:t>/user-wiki/</a:t>
            </a:r>
            <a:r>
              <a:rPr lang="en-CA" dirty="0" err="1"/>
              <a:t>doku.php?id</a:t>
            </a:r>
            <a:r>
              <a:rPr lang="en-CA" dirty="0"/>
              <a:t>=start</a:t>
            </a:r>
          </a:p>
          <a:p>
            <a:endParaRPr lang="en-US" sz="1800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21A77D6-6A03-AC4A-B7D5-5E9808F1C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190" y="5178685"/>
            <a:ext cx="4061254" cy="132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24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2D6D3A-6281-D747-A816-AE8DE16A52F9}"/>
              </a:ext>
            </a:extLst>
          </p:cNvPr>
          <p:cNvSpPr txBox="1"/>
          <p:nvPr/>
        </p:nvSpPr>
        <p:spPr>
          <a:xfrm>
            <a:off x="1124607" y="2144110"/>
            <a:ext cx="985870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4800" b="1" dirty="0">
                <a:solidFill>
                  <a:srgbClr val="535454"/>
                </a:solidFill>
                <a:effectLst/>
              </a:rPr>
              <a:t>Dalhousie University is located in </a:t>
            </a:r>
            <a:r>
              <a:rPr lang="en-CA" sz="4800" b="1" dirty="0" err="1">
                <a:solidFill>
                  <a:srgbClr val="535454"/>
                </a:solidFill>
                <a:effectLst/>
              </a:rPr>
              <a:t>Mi’kma’ki</a:t>
            </a:r>
            <a:r>
              <a:rPr lang="en-CA" sz="4800" b="1" dirty="0">
                <a:solidFill>
                  <a:srgbClr val="535454"/>
                </a:solidFill>
                <a:effectLst/>
              </a:rPr>
              <a:t>, the ancestral and unceded territory of the Mi’kmaq. We are all Treaty people.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600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51CE6A-343A-524F-9437-528D16116437}"/>
              </a:ext>
            </a:extLst>
          </p:cNvPr>
          <p:cNvSpPr txBox="1"/>
          <p:nvPr/>
        </p:nvSpPr>
        <p:spPr>
          <a:xfrm>
            <a:off x="1135117" y="777766"/>
            <a:ext cx="100373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Transcriptome</a:t>
            </a:r>
          </a:p>
          <a:p>
            <a:r>
              <a:rPr lang="en-US" sz="2400" dirty="0"/>
              <a:t>-collection of sequences corresponding to protein coding genes</a:t>
            </a:r>
          </a:p>
          <a:p>
            <a:r>
              <a:rPr lang="en-US" sz="2400" dirty="0"/>
              <a:t>	-will almost invariably include rRNA “contamination”</a:t>
            </a:r>
          </a:p>
          <a:p>
            <a:r>
              <a:rPr lang="en-US" sz="2400" dirty="0"/>
              <a:t>-assemblages of other types of RNA</a:t>
            </a:r>
          </a:p>
          <a:p>
            <a:r>
              <a:rPr lang="en-US" sz="2400" dirty="0"/>
              <a:t>	-tRNA</a:t>
            </a:r>
          </a:p>
          <a:p>
            <a:r>
              <a:rPr lang="en-US" sz="2400" dirty="0"/>
              <a:t>	-miRNA</a:t>
            </a:r>
          </a:p>
          <a:p>
            <a:r>
              <a:rPr lang="en-US" sz="2400" dirty="0"/>
              <a:t>	-siRNA</a:t>
            </a:r>
          </a:p>
          <a:p>
            <a:r>
              <a:rPr lang="en-US" sz="2400" dirty="0"/>
              <a:t>	-snoRNA</a:t>
            </a:r>
          </a:p>
          <a:p>
            <a:endParaRPr lang="en-US" sz="2400" dirty="0"/>
          </a:p>
          <a:p>
            <a:r>
              <a:rPr lang="en-US" sz="2400" dirty="0"/>
              <a:t>-single cell</a:t>
            </a:r>
          </a:p>
          <a:p>
            <a:r>
              <a:rPr lang="en-US" sz="2400" dirty="0"/>
              <a:t>-single organism</a:t>
            </a:r>
          </a:p>
          <a:p>
            <a:r>
              <a:rPr lang="en-US" sz="2400" dirty="0"/>
              <a:t>-</a:t>
            </a:r>
            <a:r>
              <a:rPr lang="en-US" sz="2400" dirty="0" err="1"/>
              <a:t>metatranscriptome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-assembled from RNA-Seq data</a:t>
            </a:r>
          </a:p>
        </p:txBody>
      </p:sp>
    </p:spTree>
    <p:extLst>
      <p:ext uri="{BB962C8B-B14F-4D97-AF65-F5344CB8AC3E}">
        <p14:creationId xmlns:p14="http://schemas.microsoft.com/office/powerpoint/2010/main" val="22513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9E7468-FC8E-7243-AD9F-3B72B42A0564}"/>
              </a:ext>
            </a:extLst>
          </p:cNvPr>
          <p:cNvSpPr txBox="1"/>
          <p:nvPr/>
        </p:nvSpPr>
        <p:spPr>
          <a:xfrm>
            <a:off x="1158240" y="268224"/>
            <a:ext cx="1015593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Topics and Methods Discussed</a:t>
            </a:r>
          </a:p>
          <a:p>
            <a:endParaRPr lang="en-US" dirty="0"/>
          </a:p>
          <a:p>
            <a:r>
              <a:rPr lang="en-US" dirty="0"/>
              <a:t>Identifying isoforms</a:t>
            </a:r>
          </a:p>
          <a:p>
            <a:endParaRPr lang="en-US" dirty="0"/>
          </a:p>
          <a:p>
            <a:r>
              <a:rPr lang="en-US" dirty="0"/>
              <a:t>What to do with isoforms</a:t>
            </a:r>
          </a:p>
          <a:p>
            <a:endParaRPr lang="en-US" dirty="0"/>
          </a:p>
          <a:p>
            <a:r>
              <a:rPr lang="en-US" dirty="0"/>
              <a:t>Mapping reads to the transcriptome</a:t>
            </a:r>
          </a:p>
          <a:p>
            <a:endParaRPr lang="en-US" dirty="0"/>
          </a:p>
          <a:p>
            <a:r>
              <a:rPr lang="en-US" dirty="0"/>
              <a:t>Have I sequenced enough?</a:t>
            </a:r>
          </a:p>
          <a:p>
            <a:endParaRPr lang="en-US" dirty="0"/>
          </a:p>
          <a:p>
            <a:r>
              <a:rPr lang="en-US" dirty="0"/>
              <a:t>Functional Annotation</a:t>
            </a:r>
          </a:p>
          <a:p>
            <a:endParaRPr lang="en-US" dirty="0"/>
          </a:p>
          <a:p>
            <a:r>
              <a:rPr lang="en-US" dirty="0"/>
              <a:t>Pipelines for Functional annotation of Transcriptomes</a:t>
            </a:r>
          </a:p>
          <a:p>
            <a:endParaRPr lang="en-US" dirty="0"/>
          </a:p>
          <a:p>
            <a:r>
              <a:rPr lang="en-US" dirty="0"/>
              <a:t>Translating transcripts into protein coding sequences</a:t>
            </a:r>
          </a:p>
          <a:p>
            <a:endParaRPr lang="en-US" dirty="0"/>
          </a:p>
          <a:p>
            <a:r>
              <a:rPr lang="en-US" dirty="0"/>
              <a:t>Mapping Transcripts to Genomes</a:t>
            </a:r>
          </a:p>
          <a:p>
            <a:endParaRPr lang="en-US" b="1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36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E9C24E-186F-4945-8CE1-B936BE48598D}"/>
              </a:ext>
            </a:extLst>
          </p:cNvPr>
          <p:cNvSpPr txBox="1"/>
          <p:nvPr/>
        </p:nvSpPr>
        <p:spPr>
          <a:xfrm>
            <a:off x="1271752" y="95644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Things I won’t discuss</a:t>
            </a:r>
          </a:p>
          <a:p>
            <a:endParaRPr lang="en-US" dirty="0"/>
          </a:p>
          <a:p>
            <a:r>
              <a:rPr lang="en-US" dirty="0"/>
              <a:t>-Differentially expression analyses</a:t>
            </a:r>
          </a:p>
          <a:p>
            <a:r>
              <a:rPr lang="en-US" dirty="0"/>
              <a:t>	-almost always the end point of transcriptome studies</a:t>
            </a:r>
          </a:p>
          <a:p>
            <a:r>
              <a:rPr lang="en-US" dirty="0"/>
              <a:t>	-lots of different methods and strategies</a:t>
            </a:r>
          </a:p>
        </p:txBody>
      </p:sp>
    </p:spTree>
    <p:extLst>
      <p:ext uri="{BB962C8B-B14F-4D97-AF65-F5344CB8AC3E}">
        <p14:creationId xmlns:p14="http://schemas.microsoft.com/office/powerpoint/2010/main" val="57236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BBC2DE-2004-5841-8479-E5D396DD5926}"/>
              </a:ext>
            </a:extLst>
          </p:cNvPr>
          <p:cNvSpPr txBox="1"/>
          <p:nvPr/>
        </p:nvSpPr>
        <p:spPr>
          <a:xfrm>
            <a:off x="1213945" y="683172"/>
            <a:ext cx="976411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Isoforms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My organism has 200,000 genes! Nature paper!</a:t>
            </a:r>
          </a:p>
          <a:p>
            <a:endParaRPr lang="en-US" dirty="0"/>
          </a:p>
          <a:p>
            <a:r>
              <a:rPr lang="en-US" dirty="0"/>
              <a:t>-real</a:t>
            </a:r>
          </a:p>
          <a:p>
            <a:r>
              <a:rPr lang="en-US" dirty="0"/>
              <a:t>	-alternatively spliced</a:t>
            </a:r>
          </a:p>
          <a:p>
            <a:r>
              <a:rPr lang="en-US" dirty="0"/>
              <a:t>	-isoforms</a:t>
            </a:r>
          </a:p>
          <a:p>
            <a:r>
              <a:rPr lang="en-US" dirty="0"/>
              <a:t>-bogus</a:t>
            </a:r>
          </a:p>
          <a:p>
            <a:r>
              <a:rPr lang="en-US" dirty="0"/>
              <a:t>	-incompletely processed mRNA</a:t>
            </a:r>
          </a:p>
          <a:p>
            <a:r>
              <a:rPr lang="en-US" dirty="0"/>
              <a:t>		-retained introns</a:t>
            </a:r>
          </a:p>
          <a:p>
            <a:r>
              <a:rPr lang="en-US" dirty="0"/>
              <a:t>	-sequencing artifacts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47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CEA134-0DAC-8440-9732-8620D835C156}"/>
              </a:ext>
            </a:extLst>
          </p:cNvPr>
          <p:cNvSpPr txBox="1"/>
          <p:nvPr/>
        </p:nvSpPr>
        <p:spPr>
          <a:xfrm>
            <a:off x="1334814" y="798786"/>
            <a:ext cx="9753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Identifying isoforms</a:t>
            </a:r>
          </a:p>
          <a:p>
            <a:endParaRPr lang="en-US" sz="2400" b="1" dirty="0"/>
          </a:p>
          <a:p>
            <a:r>
              <a:rPr lang="en-US" dirty="0"/>
              <a:t>	-usually want to identify bogus isoforms</a:t>
            </a:r>
          </a:p>
          <a:p>
            <a:endParaRPr lang="en-US" dirty="0"/>
          </a:p>
          <a:p>
            <a:r>
              <a:rPr lang="en-US" dirty="0"/>
              <a:t>	-map individual reads to the entire transcriptome</a:t>
            </a:r>
          </a:p>
          <a:p>
            <a:r>
              <a:rPr lang="en-US" dirty="0"/>
              <a:t>		-transcripts with very low numbers of reads mapped to them</a:t>
            </a:r>
          </a:p>
          <a:p>
            <a:r>
              <a:rPr lang="en-US" dirty="0"/>
              <a:t>			-likely bogus</a:t>
            </a:r>
          </a:p>
          <a:p>
            <a:r>
              <a:rPr lang="en-US" dirty="0"/>
              <a:t>			-could be real – lowly expressed versions (condition dependent)</a:t>
            </a:r>
          </a:p>
          <a:p>
            <a:endParaRPr lang="en-US" dirty="0"/>
          </a:p>
          <a:p>
            <a:r>
              <a:rPr lang="en-US" dirty="0"/>
              <a:t>	-compare/align transcripts against a set of known, full length genes</a:t>
            </a:r>
          </a:p>
          <a:p>
            <a:r>
              <a:rPr lang="en-US" dirty="0"/>
              <a:t>		-blast based</a:t>
            </a:r>
          </a:p>
          <a:p>
            <a:r>
              <a:rPr lang="en-US" dirty="0"/>
              <a:t>		-should be same or closely related species</a:t>
            </a:r>
          </a:p>
        </p:txBody>
      </p:sp>
    </p:spTree>
    <p:extLst>
      <p:ext uri="{BB962C8B-B14F-4D97-AF65-F5344CB8AC3E}">
        <p14:creationId xmlns:p14="http://schemas.microsoft.com/office/powerpoint/2010/main" val="35528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6EF4E6-9201-2D44-8EB5-AC210D919FE8}"/>
              </a:ext>
            </a:extLst>
          </p:cNvPr>
          <p:cNvSpPr txBox="1"/>
          <p:nvPr/>
        </p:nvSpPr>
        <p:spPr>
          <a:xfrm>
            <a:off x="1660634" y="990287"/>
            <a:ext cx="1040524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to do with isoforms</a:t>
            </a:r>
          </a:p>
          <a:p>
            <a:endParaRPr lang="en-US" sz="3600" b="1" dirty="0"/>
          </a:p>
          <a:p>
            <a:r>
              <a:rPr lang="en-US" sz="2400" dirty="0"/>
              <a:t>-embrace them</a:t>
            </a:r>
          </a:p>
          <a:p>
            <a:r>
              <a:rPr lang="en-US" sz="2400" dirty="0"/>
              <a:t>	-some researchers are interested in them</a:t>
            </a:r>
          </a:p>
          <a:p>
            <a:r>
              <a:rPr lang="en-US" sz="2400" dirty="0"/>
              <a:t>	-alternative splicing</a:t>
            </a:r>
          </a:p>
          <a:p>
            <a:r>
              <a:rPr lang="en-US" sz="2400" dirty="0"/>
              <a:t>		-is it real?</a:t>
            </a:r>
          </a:p>
          <a:p>
            <a:r>
              <a:rPr lang="en-US" sz="2400" dirty="0"/>
              <a:t>-remove them</a:t>
            </a:r>
          </a:p>
          <a:p>
            <a:r>
              <a:rPr lang="en-US" sz="2400" dirty="0"/>
              <a:t>	-identify bogus ones and remove them from the dataset</a:t>
            </a:r>
          </a:p>
          <a:p>
            <a:endParaRPr lang="en-US" sz="2400" dirty="0"/>
          </a:p>
          <a:p>
            <a:r>
              <a:rPr lang="en-US" sz="2400" dirty="0"/>
              <a:t>-ignore them</a:t>
            </a:r>
          </a:p>
          <a:p>
            <a:r>
              <a:rPr lang="en-US" sz="2400" dirty="0"/>
              <a:t>	-proceed as usual</a:t>
            </a:r>
          </a:p>
          <a:p>
            <a:r>
              <a:rPr lang="en-US" sz="2400" dirty="0"/>
              <a:t>	-depending on the downstream analysis their presence is unimportant </a:t>
            </a:r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80176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5A6F34-4EF4-3F46-B73C-CBF41EEE267F}"/>
              </a:ext>
            </a:extLst>
          </p:cNvPr>
          <p:cNvSpPr txBox="1"/>
          <p:nvPr/>
        </p:nvSpPr>
        <p:spPr>
          <a:xfrm>
            <a:off x="830317" y="462455"/>
            <a:ext cx="10972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Mapping reads to the transcriptome</a:t>
            </a:r>
          </a:p>
          <a:p>
            <a:r>
              <a:rPr lang="en-US" dirty="0"/>
              <a:t>	-usually done anyway as part of downstream analyses</a:t>
            </a:r>
          </a:p>
          <a:p>
            <a:r>
              <a:rPr lang="en-US" dirty="0"/>
              <a:t>		-DE</a:t>
            </a:r>
          </a:p>
          <a:p>
            <a:r>
              <a:rPr lang="en-US" dirty="0"/>
              <a:t>	-programs</a:t>
            </a:r>
          </a:p>
          <a:p>
            <a:r>
              <a:rPr lang="en-US" dirty="0"/>
              <a:t>		-HISAT2 </a:t>
            </a:r>
            <a:r>
              <a:rPr lang="en-US" dirty="0">
                <a:hlinkClick r:id="rId2"/>
              </a:rPr>
              <a:t>http://daehwankimlab.github.io/hisat2/</a:t>
            </a:r>
            <a:endParaRPr lang="en-US" dirty="0"/>
          </a:p>
          <a:p>
            <a:r>
              <a:rPr lang="en-US" dirty="0"/>
              <a:t>		-bowtie2 http://bowtie-</a:t>
            </a:r>
            <a:r>
              <a:rPr lang="en-US" dirty="0" err="1"/>
              <a:t>bio.sourceforge.net</a:t>
            </a:r>
            <a:r>
              <a:rPr lang="en-US" dirty="0"/>
              <a:t>/bowtie2/</a:t>
            </a:r>
            <a:r>
              <a:rPr lang="en-US" dirty="0" err="1"/>
              <a:t>index.shtml</a:t>
            </a:r>
            <a:endParaRPr lang="en-US" dirty="0"/>
          </a:p>
          <a:p>
            <a:r>
              <a:rPr lang="en-US" dirty="0"/>
              <a:t>		-salmon </a:t>
            </a:r>
            <a:r>
              <a:rPr lang="en-US" dirty="0">
                <a:hlinkClick r:id="rId3"/>
              </a:rPr>
              <a:t>https://biocorecrg.github.io/PHINDaccess_RNAseq_2020/salmon.html</a:t>
            </a:r>
            <a:endParaRPr lang="en-US" dirty="0"/>
          </a:p>
          <a:p>
            <a:r>
              <a:rPr lang="en-US" dirty="0"/>
              <a:t>			-quasi-aligner</a:t>
            </a:r>
          </a:p>
          <a:p>
            <a:r>
              <a:rPr lang="en-US" dirty="0"/>
              <a:t>			-used to quantify transcript expression</a:t>
            </a:r>
          </a:p>
          <a:p>
            <a:r>
              <a:rPr lang="en-US" dirty="0"/>
              <a:t>			-doesn’t generate SAM/BAM files</a:t>
            </a:r>
          </a:p>
          <a:p>
            <a:r>
              <a:rPr lang="en-US" dirty="0"/>
              <a:t>		-bowtie</a:t>
            </a:r>
          </a:p>
          <a:p>
            <a:r>
              <a:rPr lang="en-US" dirty="0"/>
              <a:t>			-splice unaware</a:t>
            </a:r>
          </a:p>
          <a:p>
            <a:r>
              <a:rPr lang="en-US" dirty="0"/>
              <a:t>		-bwa http://bio-</a:t>
            </a:r>
            <a:r>
              <a:rPr lang="en-US" dirty="0" err="1"/>
              <a:t>bwa.sourceforge.net</a:t>
            </a:r>
            <a:endParaRPr lang="en-US" dirty="0"/>
          </a:p>
          <a:p>
            <a:r>
              <a:rPr lang="en-US" dirty="0"/>
              <a:t>		-gem 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smarco</a:t>
            </a:r>
            <a:r>
              <a:rPr lang="en-US" dirty="0"/>
              <a:t>/gem3-mapper</a:t>
            </a:r>
          </a:p>
        </p:txBody>
      </p:sp>
    </p:spTree>
    <p:extLst>
      <p:ext uri="{BB962C8B-B14F-4D97-AF65-F5344CB8AC3E}">
        <p14:creationId xmlns:p14="http://schemas.microsoft.com/office/powerpoint/2010/main" val="313616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1519</Words>
  <Application>Microsoft Macintosh PowerPoint</Application>
  <PresentationFormat>Widescreen</PresentationFormat>
  <Paragraphs>236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Curtis</dc:creator>
  <cp:lastModifiedBy>Bruce Curtis</cp:lastModifiedBy>
  <cp:revision>23</cp:revision>
  <dcterms:created xsi:type="dcterms:W3CDTF">2022-01-05T15:20:40Z</dcterms:created>
  <dcterms:modified xsi:type="dcterms:W3CDTF">2022-01-11T18:07:50Z</dcterms:modified>
</cp:coreProperties>
</file>