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7" r:id="rId3"/>
    <p:sldId id="321" r:id="rId4"/>
    <p:sldId id="322" r:id="rId5"/>
    <p:sldId id="282" r:id="rId6"/>
    <p:sldId id="263" r:id="rId7"/>
    <p:sldId id="262" r:id="rId8"/>
    <p:sldId id="323" r:id="rId9"/>
    <p:sldId id="266" r:id="rId10"/>
    <p:sldId id="265" r:id="rId11"/>
    <p:sldId id="267" r:id="rId12"/>
    <p:sldId id="269" r:id="rId13"/>
    <p:sldId id="270" r:id="rId14"/>
    <p:sldId id="286" r:id="rId15"/>
    <p:sldId id="271" r:id="rId16"/>
    <p:sldId id="272" r:id="rId17"/>
    <p:sldId id="273" r:id="rId18"/>
    <p:sldId id="276" r:id="rId19"/>
    <p:sldId id="279" r:id="rId20"/>
    <p:sldId id="289" r:id="rId21"/>
    <p:sldId id="288" r:id="rId22"/>
    <p:sldId id="324" r:id="rId23"/>
    <p:sldId id="260" r:id="rId24"/>
    <p:sldId id="293" r:id="rId25"/>
    <p:sldId id="295" r:id="rId26"/>
    <p:sldId id="294" r:id="rId27"/>
    <p:sldId id="297" r:id="rId28"/>
    <p:sldId id="298" r:id="rId29"/>
    <p:sldId id="326" r:id="rId30"/>
    <p:sldId id="296" r:id="rId31"/>
    <p:sldId id="320" r:id="rId32"/>
    <p:sldId id="287" r:id="rId33"/>
    <p:sldId id="268" r:id="rId34"/>
    <p:sldId id="300" r:id="rId35"/>
    <p:sldId id="327" r:id="rId36"/>
    <p:sldId id="311" r:id="rId37"/>
    <p:sldId id="339" r:id="rId38"/>
    <p:sldId id="341" r:id="rId39"/>
    <p:sldId id="306" r:id="rId40"/>
    <p:sldId id="328" r:id="rId41"/>
    <p:sldId id="261" r:id="rId42"/>
    <p:sldId id="331" r:id="rId43"/>
    <p:sldId id="308" r:id="rId44"/>
    <p:sldId id="332" r:id="rId45"/>
    <p:sldId id="334" r:id="rId46"/>
    <p:sldId id="335" r:id="rId47"/>
    <p:sldId id="340" r:id="rId48"/>
    <p:sldId id="318"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p:restoredTop sz="78120"/>
  </p:normalViewPr>
  <p:slideViewPr>
    <p:cSldViewPr snapToGrid="0">
      <p:cViewPr>
        <p:scale>
          <a:sx n="67" d="100"/>
          <a:sy n="67" d="100"/>
        </p:scale>
        <p:origin x="2128" y="384"/>
      </p:cViewPr>
      <p:guideLst/>
    </p:cSldViewPr>
  </p:slideViewPr>
  <p:notesTextViewPr>
    <p:cViewPr>
      <p:scale>
        <a:sx n="1" d="1"/>
        <a:sy n="1" d="1"/>
      </p:scale>
      <p:origin x="0" y="0"/>
    </p:cViewPr>
  </p:notesTextViewPr>
  <p:sorterViewPr>
    <p:cViewPr>
      <p:scale>
        <a:sx n="68" d="100"/>
        <a:sy n="6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0DD107-34ED-C048-BA16-60D2003FE80A}" type="datetimeFigureOut">
              <a:rPr lang="en-US" smtClean="0"/>
              <a:t>3/7/24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C4304-5044-F343-96A1-8C758D4E38F3}" type="slidenum">
              <a:rPr lang="en-US" smtClean="0"/>
              <a:t>‹#›</a:t>
            </a:fld>
            <a:endParaRPr lang="en-US"/>
          </a:p>
        </p:txBody>
      </p:sp>
    </p:spTree>
    <p:extLst>
      <p:ext uri="{BB962C8B-B14F-4D97-AF65-F5344CB8AC3E}">
        <p14:creationId xmlns:p14="http://schemas.microsoft.com/office/powerpoint/2010/main" val="1812272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a:t>
            </a:fld>
            <a:endParaRPr lang="en-US"/>
          </a:p>
        </p:txBody>
      </p:sp>
    </p:spTree>
    <p:extLst>
      <p:ext uri="{BB962C8B-B14F-4D97-AF65-F5344CB8AC3E}">
        <p14:creationId xmlns:p14="http://schemas.microsoft.com/office/powerpoint/2010/main" val="424541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 uses Sturges formula to determine break points (derived from binomial distribution and implicitly assumes an approximate normal distribution)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autobin</a:t>
            </a:r>
            <a:r>
              <a:rPr lang="en-US" dirty="0"/>
              <a:t> performs poorly if n&lt;30 and can overestimate bin width for very large datasets (oversmoothed)</a:t>
            </a:r>
          </a:p>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11</a:t>
            </a:fld>
            <a:endParaRPr lang="en-US"/>
          </a:p>
        </p:txBody>
      </p:sp>
    </p:spTree>
    <p:extLst>
      <p:ext uri="{BB962C8B-B14F-4D97-AF65-F5344CB8AC3E}">
        <p14:creationId xmlns:p14="http://schemas.microsoft.com/office/powerpoint/2010/main" val="28999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12</a:t>
            </a:fld>
            <a:endParaRPr lang="en-US"/>
          </a:p>
        </p:txBody>
      </p:sp>
    </p:spTree>
    <p:extLst>
      <p:ext uri="{BB962C8B-B14F-4D97-AF65-F5344CB8AC3E}">
        <p14:creationId xmlns:p14="http://schemas.microsoft.com/office/powerpoint/2010/main" val="3187475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13</a:t>
            </a:fld>
            <a:endParaRPr lang="en-US"/>
          </a:p>
        </p:txBody>
      </p:sp>
    </p:spTree>
    <p:extLst>
      <p:ext uri="{BB962C8B-B14F-4D97-AF65-F5344CB8AC3E}">
        <p14:creationId xmlns:p14="http://schemas.microsoft.com/office/powerpoint/2010/main" val="868602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14</a:t>
            </a:fld>
            <a:endParaRPr lang="en-US"/>
          </a:p>
        </p:txBody>
      </p:sp>
    </p:spTree>
    <p:extLst>
      <p:ext uri="{BB962C8B-B14F-4D97-AF65-F5344CB8AC3E}">
        <p14:creationId xmlns:p14="http://schemas.microsoft.com/office/powerpoint/2010/main" val="3946033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15</a:t>
            </a:fld>
            <a:endParaRPr lang="en-US"/>
          </a:p>
        </p:txBody>
      </p:sp>
    </p:spTree>
    <p:extLst>
      <p:ext uri="{BB962C8B-B14F-4D97-AF65-F5344CB8AC3E}">
        <p14:creationId xmlns:p14="http://schemas.microsoft.com/office/powerpoint/2010/main" val="24316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16</a:t>
            </a:fld>
            <a:endParaRPr lang="en-US"/>
          </a:p>
        </p:txBody>
      </p:sp>
    </p:spTree>
    <p:extLst>
      <p:ext uri="{BB962C8B-B14F-4D97-AF65-F5344CB8AC3E}">
        <p14:creationId xmlns:p14="http://schemas.microsoft.com/office/powerpoint/2010/main" val="1757900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boxplot and kernel density in one,  white dot is median</a:t>
            </a:r>
          </a:p>
        </p:txBody>
      </p:sp>
      <p:sp>
        <p:nvSpPr>
          <p:cNvPr id="4" name="Slide Number Placeholder 3"/>
          <p:cNvSpPr>
            <a:spLocks noGrp="1"/>
          </p:cNvSpPr>
          <p:nvPr>
            <p:ph type="sldNum" sz="quarter" idx="5"/>
          </p:nvPr>
        </p:nvSpPr>
        <p:spPr/>
        <p:txBody>
          <a:bodyPr/>
          <a:lstStyle/>
          <a:p>
            <a:fld id="{B3CC4304-5044-F343-96A1-8C758D4E38F3}" type="slidenum">
              <a:rPr lang="en-US" smtClean="0"/>
              <a:t>17</a:t>
            </a:fld>
            <a:endParaRPr lang="en-US"/>
          </a:p>
        </p:txBody>
      </p:sp>
    </p:spTree>
    <p:extLst>
      <p:ext uri="{BB962C8B-B14F-4D97-AF65-F5344CB8AC3E}">
        <p14:creationId xmlns:p14="http://schemas.microsoft.com/office/powerpoint/2010/main" val="1703730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18</a:t>
            </a:fld>
            <a:endParaRPr lang="en-US"/>
          </a:p>
        </p:txBody>
      </p:sp>
    </p:spTree>
    <p:extLst>
      <p:ext uri="{BB962C8B-B14F-4D97-AF65-F5344CB8AC3E}">
        <p14:creationId xmlns:p14="http://schemas.microsoft.com/office/powerpoint/2010/main" val="1497756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19</a:t>
            </a:fld>
            <a:endParaRPr lang="en-US"/>
          </a:p>
        </p:txBody>
      </p:sp>
    </p:spTree>
    <p:extLst>
      <p:ext uri="{BB962C8B-B14F-4D97-AF65-F5344CB8AC3E}">
        <p14:creationId xmlns:p14="http://schemas.microsoft.com/office/powerpoint/2010/main" val="2653638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20</a:t>
            </a:fld>
            <a:endParaRPr lang="en-US"/>
          </a:p>
        </p:txBody>
      </p:sp>
    </p:spTree>
    <p:extLst>
      <p:ext uri="{BB962C8B-B14F-4D97-AF65-F5344CB8AC3E}">
        <p14:creationId xmlns:p14="http://schemas.microsoft.com/office/powerpoint/2010/main" val="218558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a:t>
            </a:fld>
            <a:endParaRPr lang="en-US"/>
          </a:p>
        </p:txBody>
      </p:sp>
    </p:spTree>
    <p:extLst>
      <p:ext uri="{BB962C8B-B14F-4D97-AF65-F5344CB8AC3E}">
        <p14:creationId xmlns:p14="http://schemas.microsoft.com/office/powerpoint/2010/main" val="3810181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21</a:t>
            </a:fld>
            <a:endParaRPr lang="en-US"/>
          </a:p>
        </p:txBody>
      </p:sp>
    </p:spTree>
    <p:extLst>
      <p:ext uri="{BB962C8B-B14F-4D97-AF65-F5344CB8AC3E}">
        <p14:creationId xmlns:p14="http://schemas.microsoft.com/office/powerpoint/2010/main" val="124916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22</a:t>
            </a:fld>
            <a:endParaRPr lang="en-US"/>
          </a:p>
        </p:txBody>
      </p:sp>
    </p:spTree>
    <p:extLst>
      <p:ext uri="{BB962C8B-B14F-4D97-AF65-F5344CB8AC3E}">
        <p14:creationId xmlns:p14="http://schemas.microsoft.com/office/powerpoint/2010/main" val="2620709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cex</a:t>
            </a:r>
            <a:r>
              <a:rPr lang="en-US" dirty="0"/>
              <a:t> = character extension</a:t>
            </a:r>
          </a:p>
        </p:txBody>
      </p:sp>
      <p:sp>
        <p:nvSpPr>
          <p:cNvPr id="4" name="Slide Number Placeholder 3"/>
          <p:cNvSpPr>
            <a:spLocks noGrp="1"/>
          </p:cNvSpPr>
          <p:nvPr>
            <p:ph type="sldNum" sz="quarter" idx="5"/>
          </p:nvPr>
        </p:nvSpPr>
        <p:spPr/>
        <p:txBody>
          <a:bodyPr/>
          <a:lstStyle/>
          <a:p>
            <a:fld id="{B3CC4304-5044-F343-96A1-8C758D4E38F3}" type="slidenum">
              <a:rPr lang="en-US" smtClean="0"/>
              <a:t>23</a:t>
            </a:fld>
            <a:endParaRPr lang="en-US"/>
          </a:p>
        </p:txBody>
      </p:sp>
    </p:spTree>
    <p:extLst>
      <p:ext uri="{BB962C8B-B14F-4D97-AF65-F5344CB8AC3E}">
        <p14:creationId xmlns:p14="http://schemas.microsoft.com/office/powerpoint/2010/main" val="1433082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like that points near edge, or that x and y don’t go to zero.  and it would be nicer if I didn’t have the lines on top or right</a:t>
            </a:r>
          </a:p>
        </p:txBody>
      </p:sp>
      <p:sp>
        <p:nvSpPr>
          <p:cNvPr id="4" name="Slide Number Placeholder 3"/>
          <p:cNvSpPr>
            <a:spLocks noGrp="1"/>
          </p:cNvSpPr>
          <p:nvPr>
            <p:ph type="sldNum" sz="quarter" idx="5"/>
          </p:nvPr>
        </p:nvSpPr>
        <p:spPr/>
        <p:txBody>
          <a:bodyPr/>
          <a:lstStyle/>
          <a:p>
            <a:fld id="{B3CC4304-5044-F343-96A1-8C758D4E38F3}" type="slidenum">
              <a:rPr lang="en-US" smtClean="0"/>
              <a:t>24</a:t>
            </a:fld>
            <a:endParaRPr lang="en-US"/>
          </a:p>
        </p:txBody>
      </p:sp>
    </p:spTree>
    <p:extLst>
      <p:ext uri="{BB962C8B-B14F-4D97-AF65-F5344CB8AC3E}">
        <p14:creationId xmlns:p14="http://schemas.microsoft.com/office/powerpoint/2010/main" val="3096643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be nice if labels on y axis were oriented differently</a:t>
            </a:r>
          </a:p>
        </p:txBody>
      </p:sp>
      <p:sp>
        <p:nvSpPr>
          <p:cNvPr id="4" name="Slide Number Placeholder 3"/>
          <p:cNvSpPr>
            <a:spLocks noGrp="1"/>
          </p:cNvSpPr>
          <p:nvPr>
            <p:ph type="sldNum" sz="quarter" idx="5"/>
          </p:nvPr>
        </p:nvSpPr>
        <p:spPr/>
        <p:txBody>
          <a:bodyPr/>
          <a:lstStyle/>
          <a:p>
            <a:fld id="{B3CC4304-5044-F343-96A1-8C758D4E38F3}" type="slidenum">
              <a:rPr lang="en-US" smtClean="0"/>
              <a:t>26</a:t>
            </a:fld>
            <a:endParaRPr lang="en-US"/>
          </a:p>
        </p:txBody>
      </p:sp>
    </p:spTree>
    <p:extLst>
      <p:ext uri="{BB962C8B-B14F-4D97-AF65-F5344CB8AC3E}">
        <p14:creationId xmlns:p14="http://schemas.microsoft.com/office/powerpoint/2010/main" val="3731570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27</a:t>
            </a:fld>
            <a:endParaRPr lang="en-US"/>
          </a:p>
        </p:txBody>
      </p:sp>
    </p:spTree>
    <p:extLst>
      <p:ext uri="{BB962C8B-B14F-4D97-AF65-F5344CB8AC3E}">
        <p14:creationId xmlns:p14="http://schemas.microsoft.com/office/powerpoint/2010/main" val="637536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28</a:t>
            </a:fld>
            <a:endParaRPr lang="en-US"/>
          </a:p>
        </p:txBody>
      </p:sp>
    </p:spTree>
    <p:extLst>
      <p:ext uri="{BB962C8B-B14F-4D97-AF65-F5344CB8AC3E}">
        <p14:creationId xmlns:p14="http://schemas.microsoft.com/office/powerpoint/2010/main" val="4133653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size of tick mark can also be changed</a:t>
            </a:r>
          </a:p>
        </p:txBody>
      </p:sp>
      <p:sp>
        <p:nvSpPr>
          <p:cNvPr id="4" name="Slide Number Placeholder 3"/>
          <p:cNvSpPr>
            <a:spLocks noGrp="1"/>
          </p:cNvSpPr>
          <p:nvPr>
            <p:ph type="sldNum" sz="quarter" idx="5"/>
          </p:nvPr>
        </p:nvSpPr>
        <p:spPr/>
        <p:txBody>
          <a:bodyPr/>
          <a:lstStyle/>
          <a:p>
            <a:fld id="{B3CC4304-5044-F343-96A1-8C758D4E38F3}" type="slidenum">
              <a:rPr lang="en-US" smtClean="0"/>
              <a:t>29</a:t>
            </a:fld>
            <a:endParaRPr lang="en-US"/>
          </a:p>
        </p:txBody>
      </p:sp>
    </p:spTree>
    <p:extLst>
      <p:ext uri="{BB962C8B-B14F-4D97-AF65-F5344CB8AC3E}">
        <p14:creationId xmlns:p14="http://schemas.microsoft.com/office/powerpoint/2010/main" val="1572394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30</a:t>
            </a:fld>
            <a:endParaRPr lang="en-US"/>
          </a:p>
        </p:txBody>
      </p:sp>
    </p:spTree>
    <p:extLst>
      <p:ext uri="{BB962C8B-B14F-4D97-AF65-F5344CB8AC3E}">
        <p14:creationId xmlns:p14="http://schemas.microsoft.com/office/powerpoint/2010/main" val="6797090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31</a:t>
            </a:fld>
            <a:endParaRPr lang="en-US"/>
          </a:p>
        </p:txBody>
      </p:sp>
    </p:spTree>
    <p:extLst>
      <p:ext uri="{BB962C8B-B14F-4D97-AF65-F5344CB8AC3E}">
        <p14:creationId xmlns:p14="http://schemas.microsoft.com/office/powerpoint/2010/main" val="316371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of an experiment to determine the effects of removing the tip of petunia plants grown at 3 levels of nitrogen on various measures of growth</a:t>
            </a:r>
          </a:p>
          <a:p>
            <a:endParaRPr lang="en-US" dirty="0"/>
          </a:p>
          <a:p>
            <a:r>
              <a:rPr lang="en-CA" dirty="0"/>
              <a:t>effect of removing the tip of petunia (Petunia sp.) plants grown at 3 levels of nitrogen on various measures of growth. The </a:t>
            </a:r>
            <a:r>
              <a:rPr lang="en-CA" dirty="0" err="1"/>
              <a:t>dataframe</a:t>
            </a:r>
            <a:r>
              <a:rPr lang="en-CA" dirty="0"/>
              <a:t> has 8 variables (columns) and each row represents an individual plant. The variables ‘tip treatment’ and ‘nitrogen level’ are categorical and ‘shoot height’, ‘shoot weight’, ‘leaf area’, ‘side shoot area’ and ‘flower number’ are continuous. Although the variable ‘block’ has numerical values, these do not have an order (the plants were either grown in block 1 or block 2 which have no order) and could also be treated as categorical</a:t>
            </a:r>
            <a:endParaRPr lang="en-US" dirty="0"/>
          </a:p>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a:t>
            </a:fld>
            <a:endParaRPr lang="en-US"/>
          </a:p>
        </p:txBody>
      </p:sp>
    </p:spTree>
    <p:extLst>
      <p:ext uri="{BB962C8B-B14F-4D97-AF65-F5344CB8AC3E}">
        <p14:creationId xmlns:p14="http://schemas.microsoft.com/office/powerpoint/2010/main" val="1471948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32</a:t>
            </a:fld>
            <a:endParaRPr lang="en-US"/>
          </a:p>
        </p:txBody>
      </p:sp>
    </p:spTree>
    <p:extLst>
      <p:ext uri="{BB962C8B-B14F-4D97-AF65-F5344CB8AC3E}">
        <p14:creationId xmlns:p14="http://schemas.microsoft.com/office/powerpoint/2010/main" val="2682715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histogram as proportion rather than frequency using </a:t>
            </a:r>
            <a:r>
              <a:rPr lang="en-US" dirty="0" err="1"/>
              <a:t>freq</a:t>
            </a:r>
            <a:r>
              <a:rPr lang="en-US" dirty="0"/>
              <a:t>=FALSE</a:t>
            </a:r>
          </a:p>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33</a:t>
            </a:fld>
            <a:endParaRPr lang="en-US"/>
          </a:p>
        </p:txBody>
      </p:sp>
    </p:spTree>
    <p:extLst>
      <p:ext uri="{BB962C8B-B14F-4D97-AF65-F5344CB8AC3E}">
        <p14:creationId xmlns:p14="http://schemas.microsoft.com/office/powerpoint/2010/main" val="399995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lty</a:t>
            </a:r>
            <a:r>
              <a:rPr lang="en-US" dirty="0"/>
              <a:t> state of line 1 = default , 2=dashed, 3=dotted, 4=dash dot; </a:t>
            </a:r>
          </a:p>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34</a:t>
            </a:fld>
            <a:endParaRPr lang="en-US"/>
          </a:p>
        </p:txBody>
      </p:sp>
    </p:spTree>
    <p:extLst>
      <p:ext uri="{BB962C8B-B14F-4D97-AF65-F5344CB8AC3E}">
        <p14:creationId xmlns:p14="http://schemas.microsoft.com/office/powerpoint/2010/main" val="39691762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35</a:t>
            </a:fld>
            <a:endParaRPr lang="en-US"/>
          </a:p>
        </p:txBody>
      </p:sp>
    </p:spTree>
    <p:extLst>
      <p:ext uri="{BB962C8B-B14F-4D97-AF65-F5344CB8AC3E}">
        <p14:creationId xmlns:p14="http://schemas.microsoft.com/office/powerpoint/2010/main" val="485615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36</a:t>
            </a:fld>
            <a:endParaRPr lang="en-US"/>
          </a:p>
        </p:txBody>
      </p:sp>
    </p:spTree>
    <p:extLst>
      <p:ext uri="{BB962C8B-B14F-4D97-AF65-F5344CB8AC3E}">
        <p14:creationId xmlns:p14="http://schemas.microsoft.com/office/powerpoint/2010/main" val="950290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39</a:t>
            </a:fld>
            <a:endParaRPr lang="en-US"/>
          </a:p>
        </p:txBody>
      </p:sp>
    </p:spTree>
    <p:extLst>
      <p:ext uri="{BB962C8B-B14F-4D97-AF65-F5344CB8AC3E}">
        <p14:creationId xmlns:p14="http://schemas.microsoft.com/office/powerpoint/2010/main" val="2518609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333333"/>
                </a:solidFill>
                <a:effectLst/>
                <a:latin typeface="Helvetica Neue" panose="02000503000000020004" pitchFamily="2" charset="0"/>
              </a:rPr>
              <a:t>These parameters can be overridden when they are specified as arguments to specific plotting functions.</a:t>
            </a:r>
          </a:p>
        </p:txBody>
      </p:sp>
      <p:sp>
        <p:nvSpPr>
          <p:cNvPr id="4" name="Slide Number Placeholder 3"/>
          <p:cNvSpPr>
            <a:spLocks noGrp="1"/>
          </p:cNvSpPr>
          <p:nvPr>
            <p:ph type="sldNum" sz="quarter" idx="5"/>
          </p:nvPr>
        </p:nvSpPr>
        <p:spPr/>
        <p:txBody>
          <a:bodyPr/>
          <a:lstStyle/>
          <a:p>
            <a:fld id="{B3CC4304-5044-F343-96A1-8C758D4E38F3}" type="slidenum">
              <a:rPr lang="en-US" smtClean="0"/>
              <a:t>41</a:t>
            </a:fld>
            <a:endParaRPr lang="en-US"/>
          </a:p>
        </p:txBody>
      </p:sp>
    </p:spTree>
    <p:extLst>
      <p:ext uri="{BB962C8B-B14F-4D97-AF65-F5344CB8AC3E}">
        <p14:creationId xmlns:p14="http://schemas.microsoft.com/office/powerpoint/2010/main" val="68655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333333"/>
                </a:solidFill>
                <a:effectLst/>
                <a:latin typeface="Helvetica Neue" panose="02000503000000020004" pitchFamily="2" charset="0"/>
              </a:rPr>
              <a:t>These parameters can be overridden when they are specified as arguments to specific plotting functions.</a:t>
            </a:r>
          </a:p>
          <a:p>
            <a:r>
              <a:rPr lang="en-US" dirty="0" err="1"/>
              <a:t>multiframe</a:t>
            </a:r>
            <a:r>
              <a:rPr lang="en-US" dirty="0"/>
              <a:t> </a:t>
            </a:r>
            <a:r>
              <a:rPr lang="en-US" dirty="0" err="1"/>
              <a:t>rowwise</a:t>
            </a:r>
            <a:r>
              <a:rPr lang="en-US" dirty="0"/>
              <a:t> layout</a:t>
            </a:r>
          </a:p>
        </p:txBody>
      </p:sp>
      <p:sp>
        <p:nvSpPr>
          <p:cNvPr id="4" name="Slide Number Placeholder 3"/>
          <p:cNvSpPr>
            <a:spLocks noGrp="1"/>
          </p:cNvSpPr>
          <p:nvPr>
            <p:ph type="sldNum" sz="quarter" idx="5"/>
          </p:nvPr>
        </p:nvSpPr>
        <p:spPr/>
        <p:txBody>
          <a:bodyPr/>
          <a:lstStyle/>
          <a:p>
            <a:fld id="{B3CC4304-5044-F343-96A1-8C758D4E38F3}" type="slidenum">
              <a:rPr lang="en-US" smtClean="0"/>
              <a:t>42</a:t>
            </a:fld>
            <a:endParaRPr lang="en-US"/>
          </a:p>
        </p:txBody>
      </p:sp>
    </p:spTree>
    <p:extLst>
      <p:ext uri="{BB962C8B-B14F-4D97-AF65-F5344CB8AC3E}">
        <p14:creationId xmlns:p14="http://schemas.microsoft.com/office/powerpoint/2010/main" val="1977068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43</a:t>
            </a:fld>
            <a:endParaRPr lang="en-US"/>
          </a:p>
        </p:txBody>
      </p:sp>
    </p:spTree>
    <p:extLst>
      <p:ext uri="{BB962C8B-B14F-4D97-AF65-F5344CB8AC3E}">
        <p14:creationId xmlns:p14="http://schemas.microsoft.com/office/powerpoint/2010/main" val="1853560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44</a:t>
            </a:fld>
            <a:endParaRPr lang="en-US"/>
          </a:p>
        </p:txBody>
      </p:sp>
    </p:spTree>
    <p:extLst>
      <p:ext uri="{BB962C8B-B14F-4D97-AF65-F5344CB8AC3E}">
        <p14:creationId xmlns:p14="http://schemas.microsoft.com/office/powerpoint/2010/main" val="1432965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5</a:t>
            </a:fld>
            <a:endParaRPr lang="en-US"/>
          </a:p>
        </p:txBody>
      </p:sp>
    </p:spTree>
    <p:extLst>
      <p:ext uri="{BB962C8B-B14F-4D97-AF65-F5344CB8AC3E}">
        <p14:creationId xmlns:p14="http://schemas.microsoft.com/office/powerpoint/2010/main" val="23342849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45</a:t>
            </a:fld>
            <a:endParaRPr lang="en-US"/>
          </a:p>
        </p:txBody>
      </p:sp>
    </p:spTree>
    <p:extLst>
      <p:ext uri="{BB962C8B-B14F-4D97-AF65-F5344CB8AC3E}">
        <p14:creationId xmlns:p14="http://schemas.microsoft.com/office/powerpoint/2010/main" val="1338560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46</a:t>
            </a:fld>
            <a:endParaRPr lang="en-US"/>
          </a:p>
        </p:txBody>
      </p:sp>
    </p:spTree>
    <p:extLst>
      <p:ext uri="{BB962C8B-B14F-4D97-AF65-F5344CB8AC3E}">
        <p14:creationId xmlns:p14="http://schemas.microsoft.com/office/powerpoint/2010/main" val="3890194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t>
            </a:r>
            <a:r>
              <a:rPr lang="en-US" dirty="0" err="1"/>
              <a:t>mfrow</a:t>
            </a:r>
            <a:r>
              <a:rPr lang="en-US" dirty="0"/>
              <a:t>=c(2,2), </a:t>
            </a:r>
            <a:r>
              <a:rPr lang="en-US" dirty="0" err="1"/>
              <a:t>bty</a:t>
            </a:r>
            <a:r>
              <a:rPr lang="en-US" dirty="0"/>
              <a:t>="l", las=1, </a:t>
            </a:r>
            <a:r>
              <a:rPr lang="en-US" dirty="0" err="1"/>
              <a:t>cex.axis</a:t>
            </a:r>
            <a:r>
              <a:rPr lang="en-US" dirty="0"/>
              <a:t> = 1.2, </a:t>
            </a:r>
            <a:r>
              <a:rPr lang="en-US" dirty="0" err="1"/>
              <a:t>xaxs</a:t>
            </a:r>
            <a:r>
              <a:rPr lang="en-US" dirty="0"/>
              <a:t>="</a:t>
            </a:r>
            <a:r>
              <a:rPr lang="en-US" dirty="0" err="1"/>
              <a:t>i</a:t>
            </a:r>
            <a:r>
              <a:rPr lang="en-US" dirty="0"/>
              <a:t>", </a:t>
            </a:r>
            <a:r>
              <a:rPr lang="en-US" dirty="0" err="1"/>
              <a:t>yaxs</a:t>
            </a:r>
            <a:r>
              <a:rPr lang="en-US" dirty="0"/>
              <a:t>="</a:t>
            </a:r>
            <a:r>
              <a:rPr lang="en-US" dirty="0" err="1"/>
              <a:t>i</a:t>
            </a:r>
            <a:r>
              <a:rPr lang="en-US" dirty="0"/>
              <a:t>", </a:t>
            </a:r>
            <a:r>
              <a:rPr lang="en-US" dirty="0" err="1"/>
              <a:t>cex.lab</a:t>
            </a:r>
            <a:r>
              <a:rPr lang="en-US" dirty="0"/>
              <a:t>=1.2, mar=c(5, 4.9, 4, 2))</a:t>
            </a:r>
          </a:p>
          <a:p>
            <a:r>
              <a:rPr lang="en-US" dirty="0"/>
              <a:t>plot(x=</a:t>
            </a:r>
            <a:r>
              <a:rPr lang="en-US" dirty="0" err="1"/>
              <a:t>flowers$weight</a:t>
            </a:r>
            <a:r>
              <a:rPr lang="en-US" dirty="0"/>
              <a:t>, y=</a:t>
            </a:r>
            <a:r>
              <a:rPr lang="en-US" dirty="0" err="1"/>
              <a:t>flowers$shootarea</a:t>
            </a:r>
            <a:r>
              <a:rPr lang="en-US" dirty="0"/>
              <a:t>, </a:t>
            </a:r>
            <a:r>
              <a:rPr lang="en-US" dirty="0" err="1"/>
              <a:t>xlab</a:t>
            </a:r>
            <a:r>
              <a:rPr lang="en-US" dirty="0"/>
              <a:t>="weight (g)", </a:t>
            </a:r>
            <a:r>
              <a:rPr lang="en-US" dirty="0" err="1"/>
              <a:t>ylab</a:t>
            </a:r>
            <a:r>
              <a:rPr lang="en-US" dirty="0"/>
              <a:t> = expression(paste("shoot area (cm"^"2",")")),main="shoot area by weight", </a:t>
            </a:r>
            <a:r>
              <a:rPr lang="en-US" dirty="0" err="1"/>
              <a:t>xlim</a:t>
            </a:r>
            <a:r>
              <a:rPr lang="en-US" dirty="0"/>
              <a:t>=c(0,25), </a:t>
            </a:r>
            <a:r>
              <a:rPr lang="en-US" dirty="0" err="1"/>
              <a:t>ylim</a:t>
            </a:r>
            <a:r>
              <a:rPr lang="en-US" dirty="0"/>
              <a:t>=c(0,200), col=</a:t>
            </a:r>
            <a:r>
              <a:rPr lang="en-US" dirty="0" err="1"/>
              <a:t>flowers$nitrogen</a:t>
            </a:r>
            <a:r>
              <a:rPr lang="en-US" dirty="0"/>
              <a:t>, </a:t>
            </a:r>
            <a:r>
              <a:rPr lang="en-US" dirty="0" err="1"/>
              <a:t>cex</a:t>
            </a:r>
            <a:r>
              <a:rPr lang="en-US" dirty="0"/>
              <a:t>=1.2, </a:t>
            </a:r>
            <a:r>
              <a:rPr lang="en-US" dirty="0" err="1"/>
              <a:t>pch</a:t>
            </a:r>
            <a:r>
              <a:rPr lang="en-US" dirty="0"/>
              <a:t>=15)</a:t>
            </a:r>
          </a:p>
          <a:p>
            <a:r>
              <a:rPr lang="en-US" dirty="0"/>
              <a:t>text(x=-3, y=250, label="A", </a:t>
            </a:r>
            <a:r>
              <a:rPr lang="en-US" dirty="0" err="1"/>
              <a:t>xpd</a:t>
            </a:r>
            <a:r>
              <a:rPr lang="en-US" dirty="0"/>
              <a:t>="NA", </a:t>
            </a:r>
            <a:r>
              <a:rPr lang="en-US" dirty="0" err="1"/>
              <a:t>cex</a:t>
            </a:r>
            <a:r>
              <a:rPr lang="en-US" dirty="0"/>
              <a:t>=2)</a:t>
            </a:r>
          </a:p>
          <a:p>
            <a:r>
              <a:rPr lang="en-US" dirty="0" err="1"/>
              <a:t>abline</a:t>
            </a:r>
            <a:r>
              <a:rPr lang="en-US" dirty="0"/>
              <a:t>(</a:t>
            </a:r>
            <a:r>
              <a:rPr lang="en-US" dirty="0" err="1"/>
              <a:t>lm</a:t>
            </a:r>
            <a:r>
              <a:rPr lang="en-US" dirty="0"/>
              <a:t>(</a:t>
            </a:r>
            <a:r>
              <a:rPr lang="en-US" dirty="0" err="1"/>
              <a:t>flowers$shootarea</a:t>
            </a:r>
            <a:r>
              <a:rPr lang="en-US" dirty="0"/>
              <a:t> ~ </a:t>
            </a:r>
            <a:r>
              <a:rPr lang="en-US" dirty="0" err="1"/>
              <a:t>flowers$weight</a:t>
            </a:r>
            <a:r>
              <a:rPr lang="en-US" dirty="0"/>
              <a:t>), col="grey")</a:t>
            </a:r>
          </a:p>
          <a:p>
            <a:r>
              <a:rPr lang="en-US" dirty="0"/>
              <a:t>clip(min(</a:t>
            </a:r>
            <a:r>
              <a:rPr lang="en-US" dirty="0" err="1"/>
              <a:t>flowers$weight</a:t>
            </a:r>
            <a:r>
              <a:rPr lang="en-US" dirty="0"/>
              <a:t>[</a:t>
            </a:r>
            <a:r>
              <a:rPr lang="en-US" dirty="0" err="1"/>
              <a:t>flowers$nitrogen</a:t>
            </a:r>
            <a:r>
              <a:rPr lang="en-US" dirty="0"/>
              <a:t>=="low"]), max(</a:t>
            </a:r>
            <a:r>
              <a:rPr lang="en-US" dirty="0" err="1"/>
              <a:t>flowers$weight</a:t>
            </a:r>
            <a:r>
              <a:rPr lang="en-US" dirty="0"/>
              <a:t>[</a:t>
            </a:r>
            <a:r>
              <a:rPr lang="en-US" dirty="0" err="1"/>
              <a:t>flowers$nitrogen</a:t>
            </a:r>
            <a:r>
              <a:rPr lang="en-US" dirty="0"/>
              <a:t>=="low"]), min(</a:t>
            </a:r>
            <a:r>
              <a:rPr lang="en-US" dirty="0" err="1"/>
              <a:t>flowers$shootarea</a:t>
            </a:r>
            <a:r>
              <a:rPr lang="en-US" dirty="0"/>
              <a:t>[</a:t>
            </a:r>
            <a:r>
              <a:rPr lang="en-US" dirty="0" err="1"/>
              <a:t>flowers$nitrogen</a:t>
            </a:r>
            <a:r>
              <a:rPr lang="en-US" dirty="0"/>
              <a:t>=="low"]), max(</a:t>
            </a:r>
            <a:r>
              <a:rPr lang="en-US" dirty="0" err="1"/>
              <a:t>flowers$shootarea</a:t>
            </a:r>
            <a:r>
              <a:rPr lang="en-US" dirty="0"/>
              <a:t>[</a:t>
            </a:r>
            <a:r>
              <a:rPr lang="en-US" dirty="0" err="1"/>
              <a:t>flowers$nitrogen</a:t>
            </a:r>
            <a:r>
              <a:rPr lang="en-US" dirty="0"/>
              <a:t>=="low"]))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=="low"]~</a:t>
            </a:r>
            <a:r>
              <a:rPr lang="en-US" dirty="0" err="1"/>
              <a:t>flowers$weight</a:t>
            </a:r>
            <a:r>
              <a:rPr lang="en-US" dirty="0"/>
              <a:t>[</a:t>
            </a:r>
            <a:r>
              <a:rPr lang="en-US" dirty="0" err="1"/>
              <a:t>flowers$nitrogen</a:t>
            </a:r>
            <a:r>
              <a:rPr lang="en-US" dirty="0"/>
              <a:t>=="low"]), col="black")</a:t>
            </a:r>
          </a:p>
          <a:p>
            <a:r>
              <a:rPr lang="en-US" dirty="0"/>
              <a:t>clip(min(</a:t>
            </a:r>
            <a:r>
              <a:rPr lang="en-US" dirty="0" err="1"/>
              <a:t>flowers$weight</a:t>
            </a:r>
            <a:r>
              <a:rPr lang="en-US" dirty="0"/>
              <a:t>[</a:t>
            </a:r>
            <a:r>
              <a:rPr lang="en-US" dirty="0" err="1"/>
              <a:t>flowers$nitrogen</a:t>
            </a:r>
            <a:r>
              <a:rPr lang="en-US" dirty="0"/>
              <a:t>=="medium"]), max(</a:t>
            </a:r>
            <a:r>
              <a:rPr lang="en-US" dirty="0" err="1"/>
              <a:t>flowers$weight</a:t>
            </a:r>
            <a:r>
              <a:rPr lang="en-US" dirty="0"/>
              <a:t>[</a:t>
            </a:r>
            <a:r>
              <a:rPr lang="en-US" dirty="0" err="1"/>
              <a:t>flowers$nitrogen</a:t>
            </a:r>
            <a:r>
              <a:rPr lang="en-US" dirty="0"/>
              <a:t>=="medium"]), min(</a:t>
            </a:r>
            <a:r>
              <a:rPr lang="en-US" dirty="0" err="1"/>
              <a:t>flowers$shootarea</a:t>
            </a:r>
            <a:r>
              <a:rPr lang="en-US" dirty="0"/>
              <a:t>[</a:t>
            </a:r>
            <a:r>
              <a:rPr lang="en-US" dirty="0" err="1"/>
              <a:t>flowers$nitrogen</a:t>
            </a:r>
            <a:r>
              <a:rPr lang="en-US" dirty="0"/>
              <a:t>=="medium"]), max(</a:t>
            </a:r>
            <a:r>
              <a:rPr lang="en-US" dirty="0" err="1"/>
              <a:t>flowers$shootarea</a:t>
            </a:r>
            <a:r>
              <a:rPr lang="en-US" dirty="0"/>
              <a:t>[</a:t>
            </a:r>
            <a:r>
              <a:rPr lang="en-US" dirty="0" err="1"/>
              <a:t>flowers$nitrogen</a:t>
            </a:r>
            <a:r>
              <a:rPr lang="en-US" dirty="0"/>
              <a:t>=="medium"]))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=="medium"]~</a:t>
            </a:r>
            <a:r>
              <a:rPr lang="en-US" dirty="0" err="1"/>
              <a:t>flowers$weight</a:t>
            </a:r>
            <a:r>
              <a:rPr lang="en-US" dirty="0"/>
              <a:t>[</a:t>
            </a:r>
            <a:r>
              <a:rPr lang="en-US" dirty="0" err="1"/>
              <a:t>flowers$nitrogen</a:t>
            </a:r>
            <a:r>
              <a:rPr lang="en-US" dirty="0"/>
              <a:t>=="medium"]), col="red")</a:t>
            </a:r>
          </a:p>
          <a:p>
            <a:r>
              <a:rPr lang="en-US" dirty="0"/>
              <a:t>clip(min(</a:t>
            </a:r>
            <a:r>
              <a:rPr lang="en-US" dirty="0" err="1"/>
              <a:t>flowers$weight</a:t>
            </a:r>
            <a:r>
              <a:rPr lang="en-US" dirty="0"/>
              <a:t>[</a:t>
            </a:r>
            <a:r>
              <a:rPr lang="en-US" dirty="0" err="1"/>
              <a:t>flowers$nitrogen</a:t>
            </a:r>
            <a:r>
              <a:rPr lang="en-US" dirty="0"/>
              <a:t>=="high"]), max(</a:t>
            </a:r>
            <a:r>
              <a:rPr lang="en-US" dirty="0" err="1"/>
              <a:t>flowers$weight</a:t>
            </a:r>
            <a:r>
              <a:rPr lang="en-US" dirty="0"/>
              <a:t>[</a:t>
            </a:r>
            <a:r>
              <a:rPr lang="en-US" dirty="0" err="1"/>
              <a:t>flowers$nitrogen</a:t>
            </a:r>
            <a:r>
              <a:rPr lang="en-US" dirty="0"/>
              <a:t>=="high"]), min(</a:t>
            </a:r>
            <a:r>
              <a:rPr lang="en-US" dirty="0" err="1"/>
              <a:t>flowers$shootarea</a:t>
            </a:r>
            <a:r>
              <a:rPr lang="en-US" dirty="0"/>
              <a:t>[</a:t>
            </a:r>
            <a:r>
              <a:rPr lang="en-US" dirty="0" err="1"/>
              <a:t>flowers$nitrogen</a:t>
            </a:r>
            <a:r>
              <a:rPr lang="en-US" dirty="0"/>
              <a:t>=="high"]), max(</a:t>
            </a:r>
            <a:r>
              <a:rPr lang="en-US" dirty="0" err="1"/>
              <a:t>flowers$shootarea</a:t>
            </a:r>
            <a:r>
              <a:rPr lang="en-US" dirty="0"/>
              <a:t>[</a:t>
            </a:r>
            <a:r>
              <a:rPr lang="en-US" dirty="0" err="1"/>
              <a:t>flowers$nitrogen</a:t>
            </a:r>
            <a:r>
              <a:rPr lang="en-US" dirty="0"/>
              <a:t>=="high"]))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=="high"]~</a:t>
            </a:r>
            <a:r>
              <a:rPr lang="en-US" dirty="0" err="1"/>
              <a:t>flowers$weight</a:t>
            </a:r>
            <a:r>
              <a:rPr lang="en-US" dirty="0"/>
              <a:t>[</a:t>
            </a:r>
            <a:r>
              <a:rPr lang="en-US" dirty="0" err="1"/>
              <a:t>flowers$nitrogen</a:t>
            </a:r>
            <a:r>
              <a:rPr lang="en-US" dirty="0"/>
              <a:t>=="high"]), col="green")</a:t>
            </a:r>
          </a:p>
          <a:p>
            <a:endParaRPr lang="en-US" dirty="0"/>
          </a:p>
          <a:p>
            <a:r>
              <a:rPr lang="en-US" dirty="0"/>
              <a:t>plot(x=</a:t>
            </a:r>
            <a:r>
              <a:rPr lang="en-US" dirty="0" err="1"/>
              <a:t>flowers$height</a:t>
            </a:r>
            <a:r>
              <a:rPr lang="en-US" dirty="0"/>
              <a:t>, y=</a:t>
            </a:r>
            <a:r>
              <a:rPr lang="en-US" dirty="0" err="1"/>
              <a:t>flowers$shootarea</a:t>
            </a:r>
            <a:r>
              <a:rPr lang="en-US" dirty="0"/>
              <a:t>, </a:t>
            </a:r>
            <a:r>
              <a:rPr lang="en-US" dirty="0" err="1"/>
              <a:t>xlab</a:t>
            </a:r>
            <a:r>
              <a:rPr lang="en-US" dirty="0"/>
              <a:t>="height (cm)", </a:t>
            </a:r>
            <a:r>
              <a:rPr lang="en-US" dirty="0" err="1"/>
              <a:t>ylab</a:t>
            </a:r>
            <a:r>
              <a:rPr lang="en-US" dirty="0"/>
              <a:t> = expression(paste("shoot area (cm"^"2",")")),main="shoot area by height", </a:t>
            </a:r>
            <a:r>
              <a:rPr lang="en-US" dirty="0" err="1"/>
              <a:t>xlim</a:t>
            </a:r>
            <a:r>
              <a:rPr lang="en-US" dirty="0"/>
              <a:t>=c(0,20), </a:t>
            </a:r>
            <a:r>
              <a:rPr lang="en-US" dirty="0" err="1"/>
              <a:t>ylim</a:t>
            </a:r>
            <a:r>
              <a:rPr lang="en-US" dirty="0"/>
              <a:t>=c(0,200), col=</a:t>
            </a:r>
            <a:r>
              <a:rPr lang="en-US" dirty="0" err="1"/>
              <a:t>flowers$nitrogen</a:t>
            </a:r>
            <a:r>
              <a:rPr lang="en-US" dirty="0"/>
              <a:t>, </a:t>
            </a:r>
            <a:r>
              <a:rPr lang="en-US" dirty="0" err="1"/>
              <a:t>cex</a:t>
            </a:r>
            <a:r>
              <a:rPr lang="en-US" dirty="0"/>
              <a:t>=1.2, </a:t>
            </a:r>
            <a:r>
              <a:rPr lang="en-US" dirty="0" err="1"/>
              <a:t>pch</a:t>
            </a:r>
            <a:r>
              <a:rPr lang="en-US" dirty="0"/>
              <a:t>=15)</a:t>
            </a:r>
          </a:p>
          <a:p>
            <a:r>
              <a:rPr lang="en-US" dirty="0"/>
              <a:t>text(x=-3, y=250, label="B", </a:t>
            </a:r>
            <a:r>
              <a:rPr lang="en-US" dirty="0" err="1"/>
              <a:t>xpd</a:t>
            </a:r>
            <a:r>
              <a:rPr lang="en-US" dirty="0"/>
              <a:t>="NA", </a:t>
            </a:r>
            <a:r>
              <a:rPr lang="en-US" dirty="0" err="1"/>
              <a:t>cex</a:t>
            </a:r>
            <a:r>
              <a:rPr lang="en-US" dirty="0"/>
              <a:t>=2)</a:t>
            </a:r>
          </a:p>
          <a:p>
            <a:r>
              <a:rPr lang="en-US" dirty="0" err="1"/>
              <a:t>abline</a:t>
            </a:r>
            <a:r>
              <a:rPr lang="en-US" dirty="0"/>
              <a:t>(</a:t>
            </a:r>
            <a:r>
              <a:rPr lang="en-US" dirty="0" err="1"/>
              <a:t>lm</a:t>
            </a:r>
            <a:r>
              <a:rPr lang="en-US" dirty="0"/>
              <a:t>(</a:t>
            </a:r>
            <a:r>
              <a:rPr lang="en-US" dirty="0" err="1"/>
              <a:t>flowers$shootarea</a:t>
            </a:r>
            <a:r>
              <a:rPr lang="en-US" dirty="0"/>
              <a:t> ~ </a:t>
            </a:r>
            <a:r>
              <a:rPr lang="en-US" dirty="0" err="1"/>
              <a:t>flowers$height</a:t>
            </a:r>
            <a:r>
              <a:rPr lang="en-US" dirty="0"/>
              <a:t>), col="grey")</a:t>
            </a:r>
          </a:p>
          <a:p>
            <a:r>
              <a:rPr lang="en-US" dirty="0"/>
              <a:t>clip(min(</a:t>
            </a:r>
            <a:r>
              <a:rPr lang="en-US" dirty="0" err="1"/>
              <a:t>flowers$height</a:t>
            </a:r>
            <a:r>
              <a:rPr lang="en-US" dirty="0"/>
              <a:t>[</a:t>
            </a:r>
            <a:r>
              <a:rPr lang="en-US" dirty="0" err="1"/>
              <a:t>flowers$nitrogen</a:t>
            </a:r>
            <a:r>
              <a:rPr lang="en-US" dirty="0"/>
              <a:t>=="low"]), max(</a:t>
            </a:r>
            <a:r>
              <a:rPr lang="en-US" dirty="0" err="1"/>
              <a:t>flowers$height</a:t>
            </a:r>
            <a:r>
              <a:rPr lang="en-US" dirty="0"/>
              <a:t>[</a:t>
            </a:r>
            <a:r>
              <a:rPr lang="en-US" dirty="0" err="1"/>
              <a:t>flowers$nitrogen</a:t>
            </a:r>
            <a:r>
              <a:rPr lang="en-US" dirty="0"/>
              <a:t>=="low"]), min(</a:t>
            </a:r>
            <a:r>
              <a:rPr lang="en-US" dirty="0" err="1"/>
              <a:t>flowers$shootarea</a:t>
            </a:r>
            <a:r>
              <a:rPr lang="en-US" dirty="0"/>
              <a:t>[</a:t>
            </a:r>
            <a:r>
              <a:rPr lang="en-US" dirty="0" err="1"/>
              <a:t>flowers$nitrogen</a:t>
            </a:r>
            <a:r>
              <a:rPr lang="en-US" dirty="0"/>
              <a:t>=="low"]), max(</a:t>
            </a:r>
            <a:r>
              <a:rPr lang="en-US" dirty="0" err="1"/>
              <a:t>flowers$shootarea</a:t>
            </a:r>
            <a:r>
              <a:rPr lang="en-US" dirty="0"/>
              <a:t>[</a:t>
            </a:r>
            <a:r>
              <a:rPr lang="en-US" dirty="0" err="1"/>
              <a:t>flowers$nitrogen</a:t>
            </a:r>
            <a:r>
              <a:rPr lang="en-US" dirty="0"/>
              <a:t>=="low"]))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=="low"]~</a:t>
            </a:r>
            <a:r>
              <a:rPr lang="en-US" dirty="0" err="1"/>
              <a:t>flowers$height</a:t>
            </a:r>
            <a:r>
              <a:rPr lang="en-US" dirty="0"/>
              <a:t>[</a:t>
            </a:r>
            <a:r>
              <a:rPr lang="en-US" dirty="0" err="1"/>
              <a:t>flowers$nitrogen</a:t>
            </a:r>
            <a:r>
              <a:rPr lang="en-US" dirty="0"/>
              <a:t>=="low"]), col="black")</a:t>
            </a:r>
          </a:p>
          <a:p>
            <a:r>
              <a:rPr lang="en-US" dirty="0"/>
              <a:t>clip(min(</a:t>
            </a:r>
            <a:r>
              <a:rPr lang="en-US" dirty="0" err="1"/>
              <a:t>flowers$height</a:t>
            </a:r>
            <a:r>
              <a:rPr lang="en-US" dirty="0"/>
              <a:t>[</a:t>
            </a:r>
            <a:r>
              <a:rPr lang="en-US" dirty="0" err="1"/>
              <a:t>flowers$nitrogen</a:t>
            </a:r>
            <a:r>
              <a:rPr lang="en-US" dirty="0"/>
              <a:t>=="medium"]), max(</a:t>
            </a:r>
            <a:r>
              <a:rPr lang="en-US" dirty="0" err="1"/>
              <a:t>flowers$height</a:t>
            </a:r>
            <a:r>
              <a:rPr lang="en-US" dirty="0"/>
              <a:t>[</a:t>
            </a:r>
            <a:r>
              <a:rPr lang="en-US" dirty="0" err="1"/>
              <a:t>flowers$nitrogen</a:t>
            </a:r>
            <a:r>
              <a:rPr lang="en-US" dirty="0"/>
              <a:t>=="medium"]), min(</a:t>
            </a:r>
            <a:r>
              <a:rPr lang="en-US" dirty="0" err="1"/>
              <a:t>flowers$shootarea</a:t>
            </a:r>
            <a:r>
              <a:rPr lang="en-US" dirty="0"/>
              <a:t>[</a:t>
            </a:r>
            <a:r>
              <a:rPr lang="en-US" dirty="0" err="1"/>
              <a:t>flowers$nitrogen</a:t>
            </a:r>
            <a:r>
              <a:rPr lang="en-US" dirty="0"/>
              <a:t>=="medium"]), max(</a:t>
            </a:r>
            <a:r>
              <a:rPr lang="en-US" dirty="0" err="1"/>
              <a:t>flowers$shootarea</a:t>
            </a:r>
            <a:r>
              <a:rPr lang="en-US" dirty="0"/>
              <a:t>[</a:t>
            </a:r>
            <a:r>
              <a:rPr lang="en-US" dirty="0" err="1"/>
              <a:t>flowers$nitrogen</a:t>
            </a:r>
            <a:r>
              <a:rPr lang="en-US" dirty="0"/>
              <a:t>=="medium"]))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=="medium"]~</a:t>
            </a:r>
            <a:r>
              <a:rPr lang="en-US" dirty="0" err="1"/>
              <a:t>flowers$height</a:t>
            </a:r>
            <a:r>
              <a:rPr lang="en-US" dirty="0"/>
              <a:t>[</a:t>
            </a:r>
            <a:r>
              <a:rPr lang="en-US" dirty="0" err="1"/>
              <a:t>flowers$nitrogen</a:t>
            </a:r>
            <a:r>
              <a:rPr lang="en-US" dirty="0"/>
              <a:t>=="medium"]), col="red")</a:t>
            </a:r>
          </a:p>
          <a:p>
            <a:r>
              <a:rPr lang="en-US" dirty="0"/>
              <a:t>clip(min(</a:t>
            </a:r>
            <a:r>
              <a:rPr lang="en-US" dirty="0" err="1"/>
              <a:t>flowers$height</a:t>
            </a:r>
            <a:r>
              <a:rPr lang="en-US" dirty="0"/>
              <a:t>[</a:t>
            </a:r>
            <a:r>
              <a:rPr lang="en-US" dirty="0" err="1"/>
              <a:t>flowers$nitrogen</a:t>
            </a:r>
            <a:r>
              <a:rPr lang="en-US" dirty="0"/>
              <a:t>=="high"]), max(</a:t>
            </a:r>
            <a:r>
              <a:rPr lang="en-US" dirty="0" err="1"/>
              <a:t>flowers$height</a:t>
            </a:r>
            <a:r>
              <a:rPr lang="en-US" dirty="0"/>
              <a:t>[</a:t>
            </a:r>
            <a:r>
              <a:rPr lang="en-US" dirty="0" err="1"/>
              <a:t>flowers$nitrogen</a:t>
            </a:r>
            <a:r>
              <a:rPr lang="en-US" dirty="0"/>
              <a:t>=="high"]), min(</a:t>
            </a:r>
            <a:r>
              <a:rPr lang="en-US" dirty="0" err="1"/>
              <a:t>flowers$shootarea</a:t>
            </a:r>
            <a:r>
              <a:rPr lang="en-US" dirty="0"/>
              <a:t>[</a:t>
            </a:r>
            <a:r>
              <a:rPr lang="en-US" dirty="0" err="1"/>
              <a:t>flowers$nitrogen</a:t>
            </a:r>
            <a:r>
              <a:rPr lang="en-US" dirty="0"/>
              <a:t>=="high"]), max(</a:t>
            </a:r>
            <a:r>
              <a:rPr lang="en-US" dirty="0" err="1"/>
              <a:t>flowers$shootarea</a:t>
            </a:r>
            <a:r>
              <a:rPr lang="en-US" dirty="0"/>
              <a:t>[</a:t>
            </a:r>
            <a:r>
              <a:rPr lang="en-US" dirty="0" err="1"/>
              <a:t>flowers$nitrogen</a:t>
            </a:r>
            <a:r>
              <a:rPr lang="en-US" dirty="0"/>
              <a:t>=="high"]))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=="high"]~</a:t>
            </a:r>
            <a:r>
              <a:rPr lang="en-US" dirty="0" err="1"/>
              <a:t>flowers$height</a:t>
            </a:r>
            <a:r>
              <a:rPr lang="en-US" dirty="0"/>
              <a:t>[</a:t>
            </a:r>
            <a:r>
              <a:rPr lang="en-US" dirty="0" err="1"/>
              <a:t>flowers$nitrogen</a:t>
            </a:r>
            <a:r>
              <a:rPr lang="en-US" dirty="0"/>
              <a:t>=="high"]), col="green")</a:t>
            </a:r>
          </a:p>
          <a:p>
            <a:endParaRPr lang="en-US" dirty="0"/>
          </a:p>
          <a:p>
            <a:r>
              <a:rPr lang="en-US" dirty="0"/>
              <a:t>plot(x=</a:t>
            </a:r>
            <a:r>
              <a:rPr lang="en-US" dirty="0" err="1"/>
              <a:t>flowers$flowers</a:t>
            </a:r>
            <a:r>
              <a:rPr lang="en-US" dirty="0"/>
              <a:t>, y=</a:t>
            </a:r>
            <a:r>
              <a:rPr lang="en-US" dirty="0" err="1"/>
              <a:t>flowers$shootarea</a:t>
            </a:r>
            <a:r>
              <a:rPr lang="en-US" dirty="0"/>
              <a:t>, </a:t>
            </a:r>
            <a:r>
              <a:rPr lang="en-US" dirty="0" err="1"/>
              <a:t>xlab</a:t>
            </a:r>
            <a:r>
              <a:rPr lang="en-US" dirty="0"/>
              <a:t>="flower count", </a:t>
            </a:r>
            <a:r>
              <a:rPr lang="en-US" dirty="0" err="1"/>
              <a:t>ylab</a:t>
            </a:r>
            <a:r>
              <a:rPr lang="en-US" dirty="0"/>
              <a:t> = expression(paste("shoot area (cm"^"2",")")),main="shoot area by flower count", </a:t>
            </a:r>
            <a:r>
              <a:rPr lang="en-US" dirty="0" err="1"/>
              <a:t>xlim</a:t>
            </a:r>
            <a:r>
              <a:rPr lang="en-US" dirty="0"/>
              <a:t>=c(0,20), </a:t>
            </a:r>
            <a:r>
              <a:rPr lang="en-US" dirty="0" err="1"/>
              <a:t>ylim</a:t>
            </a:r>
            <a:r>
              <a:rPr lang="en-US" dirty="0"/>
              <a:t>=c(0,200), col=</a:t>
            </a:r>
            <a:r>
              <a:rPr lang="en-US" dirty="0" err="1"/>
              <a:t>flowers$nitrogen</a:t>
            </a:r>
            <a:r>
              <a:rPr lang="en-US" dirty="0"/>
              <a:t>, </a:t>
            </a:r>
            <a:r>
              <a:rPr lang="en-US" dirty="0" err="1"/>
              <a:t>cex</a:t>
            </a:r>
            <a:r>
              <a:rPr lang="en-US" dirty="0"/>
              <a:t>=1.2, </a:t>
            </a:r>
            <a:r>
              <a:rPr lang="en-US" dirty="0" err="1"/>
              <a:t>pch</a:t>
            </a:r>
            <a:r>
              <a:rPr lang="en-US" dirty="0"/>
              <a:t>=15)</a:t>
            </a:r>
          </a:p>
          <a:p>
            <a:r>
              <a:rPr lang="en-US" dirty="0"/>
              <a:t>text(x=-3, y=250, label="C", </a:t>
            </a:r>
            <a:r>
              <a:rPr lang="en-US" dirty="0" err="1"/>
              <a:t>xpd</a:t>
            </a:r>
            <a:r>
              <a:rPr lang="en-US" dirty="0"/>
              <a:t>="NA", </a:t>
            </a:r>
            <a:r>
              <a:rPr lang="en-US" dirty="0" err="1"/>
              <a:t>cex</a:t>
            </a:r>
            <a:r>
              <a:rPr lang="en-US" dirty="0"/>
              <a:t>=2)</a:t>
            </a:r>
          </a:p>
          <a:p>
            <a:r>
              <a:rPr lang="en-US" dirty="0" err="1"/>
              <a:t>abline</a:t>
            </a:r>
            <a:r>
              <a:rPr lang="en-US" dirty="0"/>
              <a:t>(</a:t>
            </a:r>
            <a:r>
              <a:rPr lang="en-US" dirty="0" err="1"/>
              <a:t>lm</a:t>
            </a:r>
            <a:r>
              <a:rPr lang="en-US" dirty="0"/>
              <a:t>(</a:t>
            </a:r>
            <a:r>
              <a:rPr lang="en-US" dirty="0" err="1"/>
              <a:t>flowers$shootarea</a:t>
            </a:r>
            <a:r>
              <a:rPr lang="en-US" dirty="0"/>
              <a:t> ~ </a:t>
            </a:r>
            <a:r>
              <a:rPr lang="en-US" dirty="0" err="1"/>
              <a:t>flowers$flowers</a:t>
            </a:r>
            <a:r>
              <a:rPr lang="en-US" dirty="0"/>
              <a:t>), col="grey")</a:t>
            </a:r>
          </a:p>
          <a:p>
            <a:r>
              <a:rPr lang="en-US" dirty="0"/>
              <a:t>clip(min(</a:t>
            </a:r>
            <a:r>
              <a:rPr lang="en-US" dirty="0" err="1"/>
              <a:t>flowers$flowers</a:t>
            </a:r>
            <a:r>
              <a:rPr lang="en-US" dirty="0"/>
              <a:t>[</a:t>
            </a:r>
            <a:r>
              <a:rPr lang="en-US" dirty="0" err="1"/>
              <a:t>flowers$nitrogen</a:t>
            </a:r>
            <a:r>
              <a:rPr lang="en-US" dirty="0"/>
              <a:t>=="low"]), max(</a:t>
            </a:r>
            <a:r>
              <a:rPr lang="en-US" dirty="0" err="1"/>
              <a:t>flowers$flowers</a:t>
            </a:r>
            <a:r>
              <a:rPr lang="en-US" dirty="0"/>
              <a:t>[</a:t>
            </a:r>
            <a:r>
              <a:rPr lang="en-US" dirty="0" err="1"/>
              <a:t>flowers$nitrogen</a:t>
            </a:r>
            <a:r>
              <a:rPr lang="en-US" dirty="0"/>
              <a:t>=="low"]), min(</a:t>
            </a:r>
            <a:r>
              <a:rPr lang="en-US" dirty="0" err="1"/>
              <a:t>flowers$shootarea</a:t>
            </a:r>
            <a:r>
              <a:rPr lang="en-US" dirty="0"/>
              <a:t>[</a:t>
            </a:r>
            <a:r>
              <a:rPr lang="en-US" dirty="0" err="1"/>
              <a:t>flowers$nitrogen</a:t>
            </a:r>
            <a:r>
              <a:rPr lang="en-US" dirty="0"/>
              <a:t>=="low"]), max(</a:t>
            </a:r>
            <a:r>
              <a:rPr lang="en-US" dirty="0" err="1"/>
              <a:t>flowers$shootarea</a:t>
            </a:r>
            <a:r>
              <a:rPr lang="en-US" dirty="0"/>
              <a:t>[</a:t>
            </a:r>
            <a:r>
              <a:rPr lang="en-US" dirty="0" err="1"/>
              <a:t>flowers$nitrogen</a:t>
            </a:r>
            <a:r>
              <a:rPr lang="en-US" dirty="0"/>
              <a:t>=="low"]))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=="low"]~</a:t>
            </a:r>
            <a:r>
              <a:rPr lang="en-US" dirty="0" err="1"/>
              <a:t>flowers$flowers</a:t>
            </a:r>
            <a:r>
              <a:rPr lang="en-US" dirty="0"/>
              <a:t>[</a:t>
            </a:r>
            <a:r>
              <a:rPr lang="en-US" dirty="0" err="1"/>
              <a:t>flowers$nitrogen</a:t>
            </a:r>
            <a:r>
              <a:rPr lang="en-US" dirty="0"/>
              <a:t>=="low"]), col="black")</a:t>
            </a:r>
          </a:p>
          <a:p>
            <a:r>
              <a:rPr lang="en-US" dirty="0"/>
              <a:t>clip(min(</a:t>
            </a:r>
            <a:r>
              <a:rPr lang="en-US" dirty="0" err="1"/>
              <a:t>flowers$flowers</a:t>
            </a:r>
            <a:r>
              <a:rPr lang="en-US" dirty="0"/>
              <a:t>[</a:t>
            </a:r>
            <a:r>
              <a:rPr lang="en-US" dirty="0" err="1"/>
              <a:t>flowers$nitrogen</a:t>
            </a:r>
            <a:r>
              <a:rPr lang="en-US" dirty="0"/>
              <a:t>=="medium"]), max(</a:t>
            </a:r>
            <a:r>
              <a:rPr lang="en-US" dirty="0" err="1"/>
              <a:t>flowers$flowers</a:t>
            </a:r>
            <a:r>
              <a:rPr lang="en-US" dirty="0"/>
              <a:t>[</a:t>
            </a:r>
            <a:r>
              <a:rPr lang="en-US" dirty="0" err="1"/>
              <a:t>flowers$nitrogen</a:t>
            </a:r>
            <a:r>
              <a:rPr lang="en-US" dirty="0"/>
              <a:t>=="medium"]), min(</a:t>
            </a:r>
            <a:r>
              <a:rPr lang="en-US" dirty="0" err="1"/>
              <a:t>flowers$shootarea</a:t>
            </a:r>
            <a:r>
              <a:rPr lang="en-US" dirty="0"/>
              <a:t>[</a:t>
            </a:r>
            <a:r>
              <a:rPr lang="en-US" dirty="0" err="1"/>
              <a:t>flowers$nitrogen</a:t>
            </a:r>
            <a:r>
              <a:rPr lang="en-US" dirty="0"/>
              <a:t>=="medium"]), max(</a:t>
            </a:r>
            <a:r>
              <a:rPr lang="en-US" dirty="0" err="1"/>
              <a:t>flowers$shootarea</a:t>
            </a:r>
            <a:r>
              <a:rPr lang="en-US" dirty="0"/>
              <a:t>[</a:t>
            </a:r>
            <a:r>
              <a:rPr lang="en-US" dirty="0" err="1"/>
              <a:t>flowers$nitrogen</a:t>
            </a:r>
            <a:r>
              <a:rPr lang="en-US" dirty="0"/>
              <a:t>=="medium"]))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=="medium"]~</a:t>
            </a:r>
            <a:r>
              <a:rPr lang="en-US" dirty="0" err="1"/>
              <a:t>flowers$flowers</a:t>
            </a:r>
            <a:r>
              <a:rPr lang="en-US" dirty="0"/>
              <a:t>[</a:t>
            </a:r>
            <a:r>
              <a:rPr lang="en-US" dirty="0" err="1"/>
              <a:t>flowers$nitrogen</a:t>
            </a:r>
            <a:r>
              <a:rPr lang="en-US" dirty="0"/>
              <a:t>=="medium"]), col="red")</a:t>
            </a:r>
          </a:p>
          <a:p>
            <a:r>
              <a:rPr lang="en-US" dirty="0"/>
              <a:t>clip(min(</a:t>
            </a:r>
            <a:r>
              <a:rPr lang="en-US" dirty="0" err="1"/>
              <a:t>flowers$flowers</a:t>
            </a:r>
            <a:r>
              <a:rPr lang="en-US" dirty="0"/>
              <a:t>[</a:t>
            </a:r>
            <a:r>
              <a:rPr lang="en-US" dirty="0" err="1"/>
              <a:t>flowers$nitrogen</a:t>
            </a:r>
            <a:r>
              <a:rPr lang="en-US" dirty="0"/>
              <a:t>=="high"]), max(</a:t>
            </a:r>
            <a:r>
              <a:rPr lang="en-US" dirty="0" err="1"/>
              <a:t>flowers$flowers</a:t>
            </a:r>
            <a:r>
              <a:rPr lang="en-US" dirty="0"/>
              <a:t>[</a:t>
            </a:r>
            <a:r>
              <a:rPr lang="en-US" dirty="0" err="1"/>
              <a:t>flowers$nitrogen</a:t>
            </a:r>
            <a:r>
              <a:rPr lang="en-US" dirty="0"/>
              <a:t>=="high"]), min(</a:t>
            </a:r>
            <a:r>
              <a:rPr lang="en-US" dirty="0" err="1"/>
              <a:t>flowers$shootarea</a:t>
            </a:r>
            <a:r>
              <a:rPr lang="en-US" dirty="0"/>
              <a:t>[</a:t>
            </a:r>
            <a:r>
              <a:rPr lang="en-US" dirty="0" err="1"/>
              <a:t>flowers$nitrogen</a:t>
            </a:r>
            <a:r>
              <a:rPr lang="en-US" dirty="0"/>
              <a:t>=="high"]), max(</a:t>
            </a:r>
            <a:r>
              <a:rPr lang="en-US" dirty="0" err="1"/>
              <a:t>flowers$shootarea</a:t>
            </a:r>
            <a:r>
              <a:rPr lang="en-US" dirty="0"/>
              <a:t>[</a:t>
            </a:r>
            <a:r>
              <a:rPr lang="en-US" dirty="0" err="1"/>
              <a:t>flowers$nitrogen</a:t>
            </a:r>
            <a:r>
              <a:rPr lang="en-US" dirty="0"/>
              <a:t>=="high"]))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=="high"]~</a:t>
            </a:r>
            <a:r>
              <a:rPr lang="en-US" dirty="0" err="1"/>
              <a:t>flowers$flowers</a:t>
            </a:r>
            <a:r>
              <a:rPr lang="en-US" dirty="0"/>
              <a:t>[</a:t>
            </a:r>
            <a:r>
              <a:rPr lang="en-US" dirty="0" err="1"/>
              <a:t>flowers$nitrogen</a:t>
            </a:r>
            <a:r>
              <a:rPr lang="en-US" dirty="0"/>
              <a:t>=="high"]), col="green")</a:t>
            </a:r>
          </a:p>
          <a:p>
            <a:endParaRPr lang="en-US" dirty="0"/>
          </a:p>
          <a:p>
            <a:r>
              <a:rPr lang="en-US" dirty="0"/>
              <a:t>plot(x=</a:t>
            </a:r>
            <a:r>
              <a:rPr lang="en-US" dirty="0" err="1"/>
              <a:t>flowers$leafarea</a:t>
            </a:r>
            <a:r>
              <a:rPr lang="en-US" dirty="0"/>
              <a:t>, y=</a:t>
            </a:r>
            <a:r>
              <a:rPr lang="en-US" dirty="0" err="1"/>
              <a:t>flowers$shootarea</a:t>
            </a:r>
            <a:r>
              <a:rPr lang="en-US" dirty="0"/>
              <a:t>,, </a:t>
            </a:r>
            <a:r>
              <a:rPr lang="en-US" dirty="0" err="1"/>
              <a:t>xlab</a:t>
            </a:r>
            <a:r>
              <a:rPr lang="en-US" dirty="0"/>
              <a:t>=expression(paste("leaf area (cm"^"2",")")), </a:t>
            </a:r>
            <a:r>
              <a:rPr lang="en-US" dirty="0" err="1"/>
              <a:t>ylab</a:t>
            </a:r>
            <a:r>
              <a:rPr lang="en-US" dirty="0"/>
              <a:t> = expression(paste("shoot area (cm"^"2",")")),main="shoot area by leaf area", </a:t>
            </a:r>
            <a:r>
              <a:rPr lang="en-US" dirty="0" err="1"/>
              <a:t>xlim</a:t>
            </a:r>
            <a:r>
              <a:rPr lang="en-US" dirty="0"/>
              <a:t>=c(0,50), </a:t>
            </a:r>
            <a:r>
              <a:rPr lang="en-US" dirty="0" err="1"/>
              <a:t>ylim</a:t>
            </a:r>
            <a:r>
              <a:rPr lang="en-US" dirty="0"/>
              <a:t>=c(0,200), col=</a:t>
            </a:r>
            <a:r>
              <a:rPr lang="en-US" dirty="0" err="1"/>
              <a:t>flowers$nitrogen</a:t>
            </a:r>
            <a:r>
              <a:rPr lang="en-US" dirty="0"/>
              <a:t>, </a:t>
            </a:r>
            <a:r>
              <a:rPr lang="en-US" dirty="0" err="1"/>
              <a:t>cex</a:t>
            </a:r>
            <a:r>
              <a:rPr lang="en-US" dirty="0"/>
              <a:t>=1.2, </a:t>
            </a:r>
            <a:r>
              <a:rPr lang="en-US" dirty="0" err="1"/>
              <a:t>pch</a:t>
            </a:r>
            <a:r>
              <a:rPr lang="en-US" dirty="0"/>
              <a:t>=15)</a:t>
            </a:r>
          </a:p>
          <a:p>
            <a:r>
              <a:rPr lang="en-US" dirty="0"/>
              <a:t>text(x=-7, y=250, label="D", </a:t>
            </a:r>
            <a:r>
              <a:rPr lang="en-US" dirty="0" err="1"/>
              <a:t>xpd</a:t>
            </a:r>
            <a:r>
              <a:rPr lang="en-US" dirty="0"/>
              <a:t>="NA", </a:t>
            </a:r>
            <a:r>
              <a:rPr lang="en-US" dirty="0" err="1"/>
              <a:t>cex</a:t>
            </a:r>
            <a:r>
              <a:rPr lang="en-US" dirty="0"/>
              <a:t>=2)</a:t>
            </a:r>
          </a:p>
          <a:p>
            <a:r>
              <a:rPr lang="en-US" dirty="0" err="1"/>
              <a:t>abline</a:t>
            </a:r>
            <a:r>
              <a:rPr lang="en-US" dirty="0"/>
              <a:t>(</a:t>
            </a:r>
            <a:r>
              <a:rPr lang="en-US" dirty="0" err="1"/>
              <a:t>lm</a:t>
            </a:r>
            <a:r>
              <a:rPr lang="en-US" dirty="0"/>
              <a:t>(</a:t>
            </a:r>
            <a:r>
              <a:rPr lang="en-US" dirty="0" err="1"/>
              <a:t>flowers$shootarea</a:t>
            </a:r>
            <a:r>
              <a:rPr lang="en-US" dirty="0"/>
              <a:t> ~ </a:t>
            </a:r>
            <a:r>
              <a:rPr lang="en-US" dirty="0" err="1"/>
              <a:t>flowers$leafarea</a:t>
            </a:r>
            <a:r>
              <a:rPr lang="en-US" dirty="0"/>
              <a:t>), col="grey")</a:t>
            </a:r>
          </a:p>
          <a:p>
            <a:r>
              <a:rPr lang="en-US" dirty="0"/>
              <a:t>clip(min(</a:t>
            </a:r>
            <a:r>
              <a:rPr lang="en-US" dirty="0" err="1"/>
              <a:t>flowers$leafarea</a:t>
            </a:r>
            <a:r>
              <a:rPr lang="en-US" dirty="0"/>
              <a:t>[</a:t>
            </a:r>
            <a:r>
              <a:rPr lang="en-US" dirty="0" err="1"/>
              <a:t>flowers$nitrogen</a:t>
            </a:r>
            <a:r>
              <a:rPr lang="en-US" dirty="0"/>
              <a:t>=="low"]), max(</a:t>
            </a:r>
            <a:r>
              <a:rPr lang="en-US" dirty="0" err="1"/>
              <a:t>flowers$leafarea</a:t>
            </a:r>
            <a:r>
              <a:rPr lang="en-US" dirty="0"/>
              <a:t>[</a:t>
            </a:r>
            <a:r>
              <a:rPr lang="en-US" dirty="0" err="1"/>
              <a:t>flowers$nitrogen</a:t>
            </a:r>
            <a:r>
              <a:rPr lang="en-US" dirty="0"/>
              <a:t>=="low"]), min(</a:t>
            </a:r>
            <a:r>
              <a:rPr lang="en-US" dirty="0" err="1"/>
              <a:t>flowers$shootarea</a:t>
            </a:r>
            <a:r>
              <a:rPr lang="en-US" dirty="0"/>
              <a:t>[</a:t>
            </a:r>
            <a:r>
              <a:rPr lang="en-US" dirty="0" err="1"/>
              <a:t>flowers$nitrogen</a:t>
            </a:r>
            <a:r>
              <a:rPr lang="en-US" dirty="0"/>
              <a:t>=="low"]), max(</a:t>
            </a:r>
            <a:r>
              <a:rPr lang="en-US" dirty="0" err="1"/>
              <a:t>flowers$shootarea</a:t>
            </a:r>
            <a:r>
              <a:rPr lang="en-US" dirty="0"/>
              <a:t>[</a:t>
            </a:r>
            <a:r>
              <a:rPr lang="en-US" dirty="0" err="1"/>
              <a:t>flowers$nitrogen</a:t>
            </a:r>
            <a:r>
              <a:rPr lang="en-US" dirty="0"/>
              <a:t>=="low"]))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=="low"]~</a:t>
            </a:r>
            <a:r>
              <a:rPr lang="en-US" dirty="0" err="1"/>
              <a:t>flowers$leafarea</a:t>
            </a:r>
            <a:r>
              <a:rPr lang="en-US" dirty="0"/>
              <a:t>[</a:t>
            </a:r>
            <a:r>
              <a:rPr lang="en-US" dirty="0" err="1"/>
              <a:t>flowers$nitrogen</a:t>
            </a:r>
            <a:r>
              <a:rPr lang="en-US" dirty="0"/>
              <a:t>=="low"]), col="black")</a:t>
            </a:r>
          </a:p>
          <a:p>
            <a:r>
              <a:rPr lang="en-US" dirty="0"/>
              <a:t>clip(min(</a:t>
            </a:r>
            <a:r>
              <a:rPr lang="en-US" dirty="0" err="1"/>
              <a:t>flowers$leafarea</a:t>
            </a:r>
            <a:r>
              <a:rPr lang="en-US" dirty="0"/>
              <a:t>[</a:t>
            </a:r>
            <a:r>
              <a:rPr lang="en-US" dirty="0" err="1"/>
              <a:t>flowers$nitrogen</a:t>
            </a:r>
            <a:r>
              <a:rPr lang="en-US" dirty="0"/>
              <a:t>=="medium"]), max(</a:t>
            </a:r>
            <a:r>
              <a:rPr lang="en-US" dirty="0" err="1"/>
              <a:t>flowers$leafarea</a:t>
            </a:r>
            <a:r>
              <a:rPr lang="en-US" dirty="0"/>
              <a:t>[</a:t>
            </a:r>
            <a:r>
              <a:rPr lang="en-US" dirty="0" err="1"/>
              <a:t>flowers$nitrogen</a:t>
            </a:r>
            <a:r>
              <a:rPr lang="en-US" dirty="0"/>
              <a:t>=="medium"]), min(</a:t>
            </a:r>
            <a:r>
              <a:rPr lang="en-US" dirty="0" err="1"/>
              <a:t>flowers$shootarea</a:t>
            </a:r>
            <a:r>
              <a:rPr lang="en-US" dirty="0"/>
              <a:t>[</a:t>
            </a:r>
            <a:r>
              <a:rPr lang="en-US" dirty="0" err="1"/>
              <a:t>flowers$nitrogen</a:t>
            </a:r>
            <a:r>
              <a:rPr lang="en-US" dirty="0"/>
              <a:t>=="medium"]), max(</a:t>
            </a:r>
            <a:r>
              <a:rPr lang="en-US" dirty="0" err="1"/>
              <a:t>flowers$shootarea</a:t>
            </a:r>
            <a:r>
              <a:rPr lang="en-US" dirty="0"/>
              <a:t>[</a:t>
            </a:r>
            <a:r>
              <a:rPr lang="en-US" dirty="0" err="1"/>
              <a:t>flowers$nitrogen</a:t>
            </a:r>
            <a:r>
              <a:rPr lang="en-US" dirty="0"/>
              <a:t>=="medium"]))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=="medium"]~</a:t>
            </a:r>
            <a:r>
              <a:rPr lang="en-US" dirty="0" err="1"/>
              <a:t>flowers$leafarea</a:t>
            </a:r>
            <a:r>
              <a:rPr lang="en-US" dirty="0"/>
              <a:t>[</a:t>
            </a:r>
            <a:r>
              <a:rPr lang="en-US" dirty="0" err="1"/>
              <a:t>flowers$nitrogen</a:t>
            </a:r>
            <a:r>
              <a:rPr lang="en-US" dirty="0"/>
              <a:t>=="medium"]), col="red")</a:t>
            </a:r>
          </a:p>
          <a:p>
            <a:r>
              <a:rPr lang="en-US" dirty="0"/>
              <a:t>clip(min(</a:t>
            </a:r>
            <a:r>
              <a:rPr lang="en-US" dirty="0" err="1"/>
              <a:t>flowers$leafarea</a:t>
            </a:r>
            <a:r>
              <a:rPr lang="en-US" dirty="0"/>
              <a:t>[</a:t>
            </a:r>
            <a:r>
              <a:rPr lang="en-US" dirty="0" err="1"/>
              <a:t>flowers$nitrogen</a:t>
            </a:r>
            <a:r>
              <a:rPr lang="en-US" dirty="0"/>
              <a:t>=="high"]), max(</a:t>
            </a:r>
            <a:r>
              <a:rPr lang="en-US" dirty="0" err="1"/>
              <a:t>flowers$leafarea</a:t>
            </a:r>
            <a:r>
              <a:rPr lang="en-US" dirty="0"/>
              <a:t>[</a:t>
            </a:r>
            <a:r>
              <a:rPr lang="en-US" dirty="0" err="1"/>
              <a:t>flowers$nitrogen</a:t>
            </a:r>
            <a:r>
              <a:rPr lang="en-US" dirty="0"/>
              <a:t>=="high"]), min(</a:t>
            </a:r>
            <a:r>
              <a:rPr lang="en-US" dirty="0" err="1"/>
              <a:t>flowers$shootarea</a:t>
            </a:r>
            <a:r>
              <a:rPr lang="en-US" dirty="0"/>
              <a:t>[</a:t>
            </a:r>
            <a:r>
              <a:rPr lang="en-US" dirty="0" err="1"/>
              <a:t>flowers$nitrogen</a:t>
            </a:r>
            <a:r>
              <a:rPr lang="en-US" dirty="0"/>
              <a:t>=="high"]), max(</a:t>
            </a:r>
            <a:r>
              <a:rPr lang="en-US" dirty="0" err="1"/>
              <a:t>flowers$shootarea</a:t>
            </a:r>
            <a:r>
              <a:rPr lang="en-US" dirty="0"/>
              <a:t>[</a:t>
            </a:r>
            <a:r>
              <a:rPr lang="en-US" dirty="0" err="1"/>
              <a:t>flowers$nitrogen</a:t>
            </a:r>
            <a:r>
              <a:rPr lang="en-US" dirty="0"/>
              <a:t>=="high"]))  </a:t>
            </a:r>
          </a:p>
          <a:p>
            <a:r>
              <a:rPr lang="en-US" dirty="0" err="1"/>
              <a:t>abline</a:t>
            </a:r>
            <a:r>
              <a:rPr lang="en-US" dirty="0"/>
              <a:t>(</a:t>
            </a:r>
            <a:r>
              <a:rPr lang="en-US" dirty="0" err="1"/>
              <a:t>lm</a:t>
            </a:r>
            <a:r>
              <a:rPr lang="en-US" dirty="0"/>
              <a:t>(</a:t>
            </a:r>
            <a:r>
              <a:rPr lang="en-US" dirty="0" err="1"/>
              <a:t>flowers$shootarea</a:t>
            </a:r>
            <a:r>
              <a:rPr lang="en-US" dirty="0"/>
              <a:t>[</a:t>
            </a:r>
            <a:r>
              <a:rPr lang="en-US" dirty="0" err="1"/>
              <a:t>flowers$nitrogen</a:t>
            </a:r>
            <a:r>
              <a:rPr lang="en-US" dirty="0"/>
              <a:t>=="high"]~</a:t>
            </a:r>
            <a:r>
              <a:rPr lang="en-US" dirty="0" err="1"/>
              <a:t>flowers$leafarea</a:t>
            </a:r>
            <a:r>
              <a:rPr lang="en-US" dirty="0"/>
              <a:t>[</a:t>
            </a:r>
            <a:r>
              <a:rPr lang="en-US" dirty="0" err="1"/>
              <a:t>flowers$nitrogen</a:t>
            </a:r>
            <a:r>
              <a:rPr lang="en-US" dirty="0"/>
              <a:t>=="high"]), col="green")</a:t>
            </a:r>
          </a:p>
          <a:p>
            <a:r>
              <a:rPr lang="en-US" dirty="0"/>
              <a:t>legend(x=40, y=100, </a:t>
            </a:r>
            <a:r>
              <a:rPr lang="en-US" dirty="0" err="1"/>
              <a:t>pch</a:t>
            </a:r>
            <a:r>
              <a:rPr lang="en-US" dirty="0"/>
              <a:t>= 15, col = c("black", "red", "green"), legend= c("low", "medium", "high"), title = "Nitrogen level", </a:t>
            </a:r>
            <a:r>
              <a:rPr lang="en-US" dirty="0" err="1"/>
              <a:t>bty</a:t>
            </a:r>
            <a:r>
              <a:rPr lang="en-US" dirty="0"/>
              <a:t>="n", </a:t>
            </a:r>
            <a:r>
              <a:rPr lang="en-US" dirty="0" err="1"/>
              <a:t>xpd</a:t>
            </a:r>
            <a:r>
              <a:rPr lang="en-US" dirty="0"/>
              <a:t>="NA")</a:t>
            </a:r>
          </a:p>
          <a:p>
            <a:endParaRPr lang="en-US" dirty="0"/>
          </a:p>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47</a:t>
            </a:fld>
            <a:endParaRPr lang="en-US"/>
          </a:p>
        </p:txBody>
      </p:sp>
    </p:spTree>
    <p:extLst>
      <p:ext uri="{BB962C8B-B14F-4D97-AF65-F5344CB8AC3E}">
        <p14:creationId xmlns:p14="http://schemas.microsoft.com/office/powerpoint/2010/main" val="2252455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48</a:t>
            </a:fld>
            <a:endParaRPr lang="en-US"/>
          </a:p>
        </p:txBody>
      </p:sp>
    </p:spTree>
    <p:extLst>
      <p:ext uri="{BB962C8B-B14F-4D97-AF65-F5344CB8AC3E}">
        <p14:creationId xmlns:p14="http://schemas.microsoft.com/office/powerpoint/2010/main" val="16772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6</a:t>
            </a:fld>
            <a:endParaRPr lang="en-US"/>
          </a:p>
        </p:txBody>
      </p:sp>
    </p:spTree>
    <p:extLst>
      <p:ext uri="{BB962C8B-B14F-4D97-AF65-F5344CB8AC3E}">
        <p14:creationId xmlns:p14="http://schemas.microsoft.com/office/powerpoint/2010/main" val="1960408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7</a:t>
            </a:fld>
            <a:endParaRPr lang="en-US"/>
          </a:p>
        </p:txBody>
      </p:sp>
    </p:spTree>
    <p:extLst>
      <p:ext uri="{BB962C8B-B14F-4D97-AF65-F5344CB8AC3E}">
        <p14:creationId xmlns:p14="http://schemas.microsoft.com/office/powerpoint/2010/main" val="306086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8</a:t>
            </a:fld>
            <a:endParaRPr lang="en-US"/>
          </a:p>
        </p:txBody>
      </p:sp>
    </p:spTree>
    <p:extLst>
      <p:ext uri="{BB962C8B-B14F-4D97-AF65-F5344CB8AC3E}">
        <p14:creationId xmlns:p14="http://schemas.microsoft.com/office/powerpoint/2010/main" val="2203252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CC4304-5044-F343-96A1-8C758D4E38F3}" type="slidenum">
              <a:rPr lang="en-US" smtClean="0"/>
              <a:t>9</a:t>
            </a:fld>
            <a:endParaRPr lang="en-US"/>
          </a:p>
        </p:txBody>
      </p:sp>
    </p:spTree>
    <p:extLst>
      <p:ext uri="{BB962C8B-B14F-4D97-AF65-F5344CB8AC3E}">
        <p14:creationId xmlns:p14="http://schemas.microsoft.com/office/powerpoint/2010/main" val="56513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 uses Sturges formula to determine break points (derived from binomial distribution and implicitly assumes an approximate normal distribution)</a:t>
            </a:r>
          </a:p>
        </p:txBody>
      </p:sp>
      <p:sp>
        <p:nvSpPr>
          <p:cNvPr id="4" name="Slide Number Placeholder 3"/>
          <p:cNvSpPr>
            <a:spLocks noGrp="1"/>
          </p:cNvSpPr>
          <p:nvPr>
            <p:ph type="sldNum" sz="quarter" idx="5"/>
          </p:nvPr>
        </p:nvSpPr>
        <p:spPr/>
        <p:txBody>
          <a:bodyPr/>
          <a:lstStyle/>
          <a:p>
            <a:fld id="{B3CC4304-5044-F343-96A1-8C758D4E38F3}" type="slidenum">
              <a:rPr lang="en-US" smtClean="0"/>
              <a:t>10</a:t>
            </a:fld>
            <a:endParaRPr lang="en-US"/>
          </a:p>
        </p:txBody>
      </p:sp>
    </p:spTree>
    <p:extLst>
      <p:ext uri="{BB962C8B-B14F-4D97-AF65-F5344CB8AC3E}">
        <p14:creationId xmlns:p14="http://schemas.microsoft.com/office/powerpoint/2010/main" val="2591992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C453-4B6E-EF4D-24B2-9516B3D144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0DC155-39CD-A805-9FEE-99ECC52E83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8B09E-DBA4-6ADC-D0FB-EA315B039FF9}"/>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04F00901-83FD-099F-DA9A-51461BDCE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1FC5F7-6CB2-65D6-F5A7-76E165E1B821}"/>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348168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95B2-4790-6C9B-F66A-2972E3C84D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6BC9E-DD3D-1F86-AD2F-824606259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F163C-C1A3-E72D-D751-580D6B465A58}"/>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1B25FD01-8D97-B3DF-1A7B-878AB1745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ADA1C-52DF-121C-09D1-A069A9DAD00B}"/>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84329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E817C7-FC32-7A9C-56AD-C6CCDB82D5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D0D3B1-1E06-F6FB-53F6-14837C42FC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2716C-202C-B3DD-DEC3-C0128B76C5AA}"/>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7172CDB0-1DF0-7DDE-F223-E4A40AB9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EFBF07-479B-2A37-B29F-5D5A705A8F5C}"/>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3933900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14ADF-C1FE-A9B5-84D1-4CD3B2DFE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B5EEC0-4137-4546-8133-10B08BF9D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25E743-0134-F2FA-B585-06EE6CCF0E47}"/>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EC6CDEA0-2AAB-BD0F-1DA3-1C982D8DA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9DDA4A-5A85-2EE3-5EDA-5400384CF3DD}"/>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97821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58D4D-9D93-5D56-9B18-5B9EFB3B42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B2C808-5D2C-2F26-E9DD-6C6883CE4F9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A80FA4-6C7E-D18F-F889-302ECB2EE89C}"/>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0204F751-1A21-4859-E7CD-54FADFAB0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F57FBB-BAEE-3110-B921-A0C021C9F0BC}"/>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225279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754F8-452A-CF80-D2AE-FB1722503B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DC941B-4B6E-8802-EC60-3AED79A7F1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1E8A6-90BC-517E-B3CC-C03267BF72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F79130-B87F-D5FB-D0EE-92AA63406E1C}"/>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6" name="Footer Placeholder 5">
            <a:extLst>
              <a:ext uri="{FF2B5EF4-FFF2-40B4-BE49-F238E27FC236}">
                <a16:creationId xmlns:a16="http://schemas.microsoft.com/office/drawing/2014/main" id="{9CF98F99-A078-81D5-7A5C-8DF42894E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2BA35F-F0EE-0171-CD1D-18C3773ED163}"/>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47430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8442-95B2-95FB-AE44-1161E530F3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CEE41-7D96-0C18-414E-C1DBF790EE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6EABFD-C77D-43EA-2F51-C4A6E0FFCF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C98D32-346C-BA2D-56AC-389E6F9F6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58B6EF-D202-ADA5-F647-5BF3D83E1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2F286-D78B-528D-77A2-96F7E1B09513}"/>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8" name="Footer Placeholder 7">
            <a:extLst>
              <a:ext uri="{FF2B5EF4-FFF2-40B4-BE49-F238E27FC236}">
                <a16:creationId xmlns:a16="http://schemas.microsoft.com/office/drawing/2014/main" id="{8D84CEBC-7F45-6984-DE53-AEC46DCDEF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3DF994-410E-F9EA-3F4D-67CCB794E2E3}"/>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547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BB24-3F9A-11D8-8B99-F3CEDE50D1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C3333-6C15-EA1C-D640-D9FAF1C9D49B}"/>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4" name="Footer Placeholder 3">
            <a:extLst>
              <a:ext uri="{FF2B5EF4-FFF2-40B4-BE49-F238E27FC236}">
                <a16:creationId xmlns:a16="http://schemas.microsoft.com/office/drawing/2014/main" id="{7D822911-324A-4571-5316-140219B1D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C17E8-3A33-7D42-A27A-3F8519772866}"/>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3699708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605A75-FAE3-1DA9-D372-F0B889B702AA}"/>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3" name="Footer Placeholder 2">
            <a:extLst>
              <a:ext uri="{FF2B5EF4-FFF2-40B4-BE49-F238E27FC236}">
                <a16:creationId xmlns:a16="http://schemas.microsoft.com/office/drawing/2014/main" id="{69312EE8-6A83-5F75-EFB2-DF270351ADA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08D75C-79A6-C341-984B-87B0F4C70635}"/>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337441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CCA2-A3E2-10C3-F56E-6C85AE546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D03915-F4FF-79FF-49CA-C91A3D7D3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4D9EF7-74E8-7D0D-3B78-623221B24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C60AAB-7DDF-6427-C6B8-44FC37BC556C}"/>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6" name="Footer Placeholder 5">
            <a:extLst>
              <a:ext uri="{FF2B5EF4-FFF2-40B4-BE49-F238E27FC236}">
                <a16:creationId xmlns:a16="http://schemas.microsoft.com/office/drawing/2014/main" id="{72558200-8FE5-0851-5AFF-73FEC8185B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57A0F-DD61-2894-D131-B156E07C6119}"/>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402564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90400-01B2-EC46-026A-C963F710C5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800930-4085-2933-4FDF-C466643019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238994-872F-5AA4-EAFA-468E39DEB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DB9F39-2EC7-E7A0-1571-18F2D05B7676}"/>
              </a:ext>
            </a:extLst>
          </p:cNvPr>
          <p:cNvSpPr>
            <a:spLocks noGrp="1"/>
          </p:cNvSpPr>
          <p:nvPr>
            <p:ph type="dt" sz="half" idx="10"/>
          </p:nvPr>
        </p:nvSpPr>
        <p:spPr/>
        <p:txBody>
          <a:bodyPr/>
          <a:lstStyle/>
          <a:p>
            <a:fld id="{3138380D-9EE2-0A47-8FDB-7B2C16F22931}" type="datetimeFigureOut">
              <a:rPr lang="en-US" smtClean="0"/>
              <a:t>3/7/24</a:t>
            </a:fld>
            <a:endParaRPr lang="en-US"/>
          </a:p>
        </p:txBody>
      </p:sp>
      <p:sp>
        <p:nvSpPr>
          <p:cNvPr id="6" name="Footer Placeholder 5">
            <a:extLst>
              <a:ext uri="{FF2B5EF4-FFF2-40B4-BE49-F238E27FC236}">
                <a16:creationId xmlns:a16="http://schemas.microsoft.com/office/drawing/2014/main" id="{48DC3721-F63C-6577-054E-81A7371F2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93AD82-B7EA-FE15-25E4-11B8652A75EF}"/>
              </a:ext>
            </a:extLst>
          </p:cNvPr>
          <p:cNvSpPr>
            <a:spLocks noGrp="1"/>
          </p:cNvSpPr>
          <p:nvPr>
            <p:ph type="sldNum" sz="quarter" idx="12"/>
          </p:nvPr>
        </p:nvSpPr>
        <p:spPr/>
        <p:txBody>
          <a:bodyPr/>
          <a:lstStyle/>
          <a:p>
            <a:fld id="{9620A727-FC70-B346-85DA-CA434F89E430}" type="slidenum">
              <a:rPr lang="en-US" smtClean="0"/>
              <a:t>‹#›</a:t>
            </a:fld>
            <a:endParaRPr lang="en-US"/>
          </a:p>
        </p:txBody>
      </p:sp>
    </p:spTree>
    <p:extLst>
      <p:ext uri="{BB962C8B-B14F-4D97-AF65-F5344CB8AC3E}">
        <p14:creationId xmlns:p14="http://schemas.microsoft.com/office/powerpoint/2010/main" val="397986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A59ABA-9649-406B-0137-C44BF6EB4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B2318B-CA77-D050-12A0-68EE95C47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936ACF-51E7-50E0-B998-4FF87533C4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138380D-9EE2-0A47-8FDB-7B2C16F22931}" type="datetimeFigureOut">
              <a:rPr lang="en-US" smtClean="0"/>
              <a:t>3/7/24</a:t>
            </a:fld>
            <a:endParaRPr lang="en-US"/>
          </a:p>
        </p:txBody>
      </p:sp>
      <p:sp>
        <p:nvSpPr>
          <p:cNvPr id="5" name="Footer Placeholder 4">
            <a:extLst>
              <a:ext uri="{FF2B5EF4-FFF2-40B4-BE49-F238E27FC236}">
                <a16:creationId xmlns:a16="http://schemas.microsoft.com/office/drawing/2014/main" id="{9B519176-2CEB-89D4-D965-B4EC156DDE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1867E0-D399-B840-6636-6D052C313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20A727-FC70-B346-85DA-CA434F89E430}" type="slidenum">
              <a:rPr lang="en-US" smtClean="0"/>
              <a:t>‹#›</a:t>
            </a:fld>
            <a:endParaRPr lang="en-US"/>
          </a:p>
        </p:txBody>
      </p:sp>
    </p:spTree>
    <p:extLst>
      <p:ext uri="{BB962C8B-B14F-4D97-AF65-F5344CB8AC3E}">
        <p14:creationId xmlns:p14="http://schemas.microsoft.com/office/powerpoint/2010/main" val="327459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6233-44C2-6312-51F6-A5B715970C35}"/>
              </a:ext>
            </a:extLst>
          </p:cNvPr>
          <p:cNvSpPr>
            <a:spLocks noGrp="1"/>
          </p:cNvSpPr>
          <p:nvPr>
            <p:ph type="ctrTitle"/>
          </p:nvPr>
        </p:nvSpPr>
        <p:spPr>
          <a:xfrm>
            <a:off x="571500" y="1122363"/>
            <a:ext cx="11101388" cy="2387600"/>
          </a:xfrm>
        </p:spPr>
        <p:txBody>
          <a:bodyPr>
            <a:normAutofit fontScale="90000"/>
          </a:bodyPr>
          <a:lstStyle/>
          <a:p>
            <a:r>
              <a:rPr lang="en-US" dirty="0"/>
              <a:t>tips and tricks </a:t>
            </a:r>
            <a:br>
              <a:rPr lang="en-US" dirty="0"/>
            </a:br>
            <a:br>
              <a:rPr lang="en-US" dirty="0"/>
            </a:br>
            <a:r>
              <a:rPr lang="en-US" dirty="0"/>
              <a:t>graphics with R</a:t>
            </a:r>
          </a:p>
        </p:txBody>
      </p:sp>
      <p:sp>
        <p:nvSpPr>
          <p:cNvPr id="3" name="TextBox 2">
            <a:extLst>
              <a:ext uri="{FF2B5EF4-FFF2-40B4-BE49-F238E27FC236}">
                <a16:creationId xmlns:a16="http://schemas.microsoft.com/office/drawing/2014/main" id="{6B09F94B-F8CC-BCCA-2941-0903773CCE0A}"/>
              </a:ext>
            </a:extLst>
          </p:cNvPr>
          <p:cNvSpPr txBox="1"/>
          <p:nvPr/>
        </p:nvSpPr>
        <p:spPr>
          <a:xfrm>
            <a:off x="813469" y="5589070"/>
            <a:ext cx="5308725" cy="646331"/>
          </a:xfrm>
          <a:prstGeom prst="rect">
            <a:avLst/>
          </a:prstGeom>
          <a:noFill/>
        </p:spPr>
        <p:txBody>
          <a:bodyPr wrap="square" rtlCol="0">
            <a:spAutoFit/>
          </a:bodyPr>
          <a:lstStyle/>
          <a:p>
            <a:r>
              <a:rPr lang="en-US" b="1" dirty="0"/>
              <a:t>An introduction to R </a:t>
            </a:r>
            <a:r>
              <a:rPr lang="en-US" dirty="0"/>
              <a:t>by Alex Douglas, Deon </a:t>
            </a:r>
            <a:r>
              <a:rPr lang="en-US" dirty="0" err="1"/>
              <a:t>Roos</a:t>
            </a:r>
            <a:r>
              <a:rPr lang="en-US" dirty="0"/>
              <a:t>, Francesca Mancini, Ana Couto, &amp; David </a:t>
            </a:r>
            <a:r>
              <a:rPr lang="en-US" dirty="0" err="1"/>
              <a:t>Lusseau</a:t>
            </a:r>
            <a:endParaRPr lang="en-US" dirty="0"/>
          </a:p>
        </p:txBody>
      </p:sp>
    </p:spTree>
    <p:extLst>
      <p:ext uri="{BB962C8B-B14F-4D97-AF65-F5344CB8AC3E}">
        <p14:creationId xmlns:p14="http://schemas.microsoft.com/office/powerpoint/2010/main" val="117400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922866" y="228598"/>
            <a:ext cx="9928014" cy="633942"/>
          </a:xfrm>
        </p:spPr>
        <p:txBody>
          <a:bodyPr>
            <a:normAutofit/>
          </a:bodyPr>
          <a:lstStyle/>
          <a:p>
            <a:r>
              <a:rPr lang="en-US" sz="3600" dirty="0"/>
              <a:t>Histograms    hist() function – frequency histogram</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550333" y="1083735"/>
            <a:ext cx="10515600" cy="5211763"/>
          </a:xfrm>
        </p:spPr>
        <p:txBody>
          <a:bodyPr/>
          <a:lstStyle/>
          <a:p>
            <a:pPr marL="457200" lvl="1" indent="0">
              <a:buNone/>
            </a:pPr>
            <a:r>
              <a:rPr lang="en-US" dirty="0">
                <a:latin typeface="Courier" pitchFamily="2" charset="0"/>
              </a:rPr>
              <a:t>hist(</a:t>
            </a:r>
            <a:r>
              <a:rPr lang="en-US" dirty="0" err="1">
                <a:latin typeface="Courier" pitchFamily="2" charset="0"/>
              </a:rPr>
              <a:t>flowers$height</a:t>
            </a:r>
            <a:r>
              <a:rPr lang="en-US" dirty="0">
                <a:latin typeface="Courier" pitchFamily="2" charset="0"/>
              </a:rPr>
              <a:t>)</a:t>
            </a:r>
          </a:p>
          <a:p>
            <a:pPr marL="457200" lvl="1" indent="0">
              <a:buNone/>
            </a:pPr>
            <a:endParaRPr lang="en-US" dirty="0"/>
          </a:p>
          <a:p>
            <a:pPr lvl="1"/>
            <a:endParaRPr lang="en-US" dirty="0"/>
          </a:p>
          <a:p>
            <a:pPr lvl="1"/>
            <a:endParaRPr lang="en-US" dirty="0"/>
          </a:p>
        </p:txBody>
      </p:sp>
      <p:pic>
        <p:nvPicPr>
          <p:cNvPr id="6" name="Picture 5">
            <a:extLst>
              <a:ext uri="{FF2B5EF4-FFF2-40B4-BE49-F238E27FC236}">
                <a16:creationId xmlns:a16="http://schemas.microsoft.com/office/drawing/2014/main" id="{F285D798-C275-FB9B-F58A-DDD79D29956F}"/>
              </a:ext>
            </a:extLst>
          </p:cNvPr>
          <p:cNvPicPr>
            <a:picLocks noChangeAspect="1"/>
          </p:cNvPicPr>
          <p:nvPr/>
        </p:nvPicPr>
        <p:blipFill>
          <a:blip r:embed="rId3"/>
          <a:stretch>
            <a:fillRect/>
          </a:stretch>
        </p:blipFill>
        <p:spPr>
          <a:xfrm>
            <a:off x="1126067" y="1476751"/>
            <a:ext cx="9939866" cy="5152651"/>
          </a:xfrm>
          <a:prstGeom prst="rect">
            <a:avLst/>
          </a:prstGeom>
        </p:spPr>
      </p:pic>
    </p:spTree>
    <p:extLst>
      <p:ext uri="{BB962C8B-B14F-4D97-AF65-F5344CB8AC3E}">
        <p14:creationId xmlns:p14="http://schemas.microsoft.com/office/powerpoint/2010/main" val="1538095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448733" y="348193"/>
            <a:ext cx="8407400" cy="633942"/>
          </a:xfrm>
        </p:spPr>
        <p:txBody>
          <a:bodyPr>
            <a:normAutofit/>
          </a:bodyPr>
          <a:lstStyle/>
          <a:p>
            <a:r>
              <a:rPr lang="en-US" sz="3600" dirty="0"/>
              <a:t>Histograms hist() function</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618067" y="1298044"/>
            <a:ext cx="10515600" cy="5211763"/>
          </a:xfrm>
        </p:spPr>
        <p:txBody>
          <a:bodyPr/>
          <a:lstStyle/>
          <a:p>
            <a:pPr marL="0" indent="0">
              <a:buNone/>
            </a:pPr>
            <a:r>
              <a:rPr lang="en-US" dirty="0"/>
              <a:t>breaks were created automatically to bin the data</a:t>
            </a:r>
          </a:p>
          <a:p>
            <a:pPr marL="0" indent="0">
              <a:buNone/>
            </a:pPr>
            <a:r>
              <a:rPr lang="en-US" dirty="0"/>
              <a:t>you can also specify the breaks </a:t>
            </a:r>
            <a:endParaRPr lang="en-US" sz="2800" dirty="0"/>
          </a:p>
          <a:p>
            <a:pPr marL="457200" lvl="1" indent="0">
              <a:buNone/>
            </a:pPr>
            <a:r>
              <a:rPr lang="en-US" sz="2800" dirty="0"/>
              <a:t>breaks= seq(from = value, to = value, by =  “increment by”) </a:t>
            </a:r>
          </a:p>
          <a:p>
            <a:pPr marL="457200" lvl="1" indent="0">
              <a:buNone/>
            </a:pPr>
            <a:endParaRPr lang="en-US" dirty="0"/>
          </a:p>
          <a:p>
            <a:pPr marL="457200" lvl="1" indent="0">
              <a:buNone/>
            </a:pPr>
            <a:r>
              <a:rPr lang="en-US" dirty="0" err="1">
                <a:latin typeface="Courier" pitchFamily="2" charset="0"/>
              </a:rPr>
              <a:t>brk</a:t>
            </a:r>
            <a:r>
              <a:rPr lang="en-US" dirty="0">
                <a:latin typeface="Courier" pitchFamily="2" charset="0"/>
              </a:rPr>
              <a:t> = seq(from=0, to=20, by = 1)</a:t>
            </a:r>
          </a:p>
          <a:p>
            <a:pPr marL="457200" lvl="1" indent="0">
              <a:buNone/>
            </a:pPr>
            <a:r>
              <a:rPr lang="en-US" dirty="0">
                <a:latin typeface="Courier" pitchFamily="2" charset="0"/>
              </a:rPr>
              <a:t>hist(</a:t>
            </a:r>
            <a:r>
              <a:rPr lang="en-US" dirty="0" err="1">
                <a:latin typeface="Courier" pitchFamily="2" charset="0"/>
              </a:rPr>
              <a:t>flowers$height</a:t>
            </a:r>
            <a:r>
              <a:rPr lang="en-US" dirty="0">
                <a:latin typeface="Courier" pitchFamily="2" charset="0"/>
              </a:rPr>
              <a:t>,  </a:t>
            </a:r>
            <a:r>
              <a:rPr lang="en-US" b="1" dirty="0">
                <a:latin typeface="Courier" pitchFamily="2" charset="0"/>
              </a:rPr>
              <a:t>breaks</a:t>
            </a:r>
            <a:r>
              <a:rPr lang="en-US" dirty="0">
                <a:latin typeface="Courier" pitchFamily="2" charset="0"/>
              </a:rPr>
              <a:t>=</a:t>
            </a:r>
            <a:r>
              <a:rPr lang="en-US" dirty="0" err="1">
                <a:latin typeface="Courier" pitchFamily="2" charset="0"/>
              </a:rPr>
              <a:t>brk</a:t>
            </a:r>
            <a:r>
              <a:rPr lang="en-US" dirty="0">
                <a:latin typeface="Courier" pitchFamily="2" charset="0"/>
              </a:rPr>
              <a:t>)</a:t>
            </a:r>
          </a:p>
          <a:p>
            <a:pPr marL="457200" lvl="1" indent="0">
              <a:buNone/>
            </a:pPr>
            <a:endParaRPr lang="en-US" sz="2800" dirty="0">
              <a:latin typeface="Courier" pitchFamily="2" charset="0"/>
            </a:endParaRPr>
          </a:p>
          <a:p>
            <a:pPr marL="457200" lvl="1" indent="0">
              <a:buNone/>
            </a:pPr>
            <a:endParaRPr lang="en-US" sz="2800" dirty="0"/>
          </a:p>
          <a:p>
            <a:pPr lvl="1"/>
            <a:endParaRPr lang="en-US" dirty="0"/>
          </a:p>
        </p:txBody>
      </p:sp>
      <p:pic>
        <p:nvPicPr>
          <p:cNvPr id="4" name="Picture 3">
            <a:extLst>
              <a:ext uri="{FF2B5EF4-FFF2-40B4-BE49-F238E27FC236}">
                <a16:creationId xmlns:a16="http://schemas.microsoft.com/office/drawing/2014/main" id="{0B276A76-65FF-9A82-FE90-39CD12237AFF}"/>
              </a:ext>
            </a:extLst>
          </p:cNvPr>
          <p:cNvPicPr>
            <a:picLocks noChangeAspect="1"/>
          </p:cNvPicPr>
          <p:nvPr/>
        </p:nvPicPr>
        <p:blipFill>
          <a:blip r:embed="rId3"/>
          <a:stretch>
            <a:fillRect/>
          </a:stretch>
        </p:blipFill>
        <p:spPr>
          <a:xfrm>
            <a:off x="918735" y="4389699"/>
            <a:ext cx="4166810" cy="2160000"/>
          </a:xfrm>
          <a:prstGeom prst="rect">
            <a:avLst/>
          </a:prstGeom>
        </p:spPr>
      </p:pic>
      <p:pic>
        <p:nvPicPr>
          <p:cNvPr id="6" name="Picture 5">
            <a:extLst>
              <a:ext uri="{FF2B5EF4-FFF2-40B4-BE49-F238E27FC236}">
                <a16:creationId xmlns:a16="http://schemas.microsoft.com/office/drawing/2014/main" id="{7959319D-D872-1F57-FE3A-21EF463F8A7D}"/>
              </a:ext>
            </a:extLst>
          </p:cNvPr>
          <p:cNvPicPr>
            <a:picLocks noChangeAspect="1"/>
          </p:cNvPicPr>
          <p:nvPr/>
        </p:nvPicPr>
        <p:blipFill>
          <a:blip r:embed="rId4"/>
          <a:stretch>
            <a:fillRect/>
          </a:stretch>
        </p:blipFill>
        <p:spPr>
          <a:xfrm>
            <a:off x="6544733" y="4053915"/>
            <a:ext cx="5029200" cy="2607049"/>
          </a:xfrm>
          <a:prstGeom prst="rect">
            <a:avLst/>
          </a:prstGeom>
        </p:spPr>
      </p:pic>
    </p:spTree>
    <p:extLst>
      <p:ext uri="{BB962C8B-B14F-4D97-AF65-F5344CB8AC3E}">
        <p14:creationId xmlns:p14="http://schemas.microsoft.com/office/powerpoint/2010/main" val="62473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05122BCF-5A77-BCE7-B791-978E526EB557}"/>
              </a:ext>
            </a:extLst>
          </p:cNvPr>
          <p:cNvPicPr>
            <a:picLocks noChangeAspect="1"/>
          </p:cNvPicPr>
          <p:nvPr/>
        </p:nvPicPr>
        <p:blipFill rotWithShape="1">
          <a:blip r:embed="rId3"/>
          <a:srcRect t="8133"/>
          <a:stretch/>
        </p:blipFill>
        <p:spPr>
          <a:xfrm>
            <a:off x="1288280" y="1582373"/>
            <a:ext cx="9728553" cy="5218050"/>
          </a:xfrm>
          <a:prstGeom prst="rect">
            <a:avLst/>
          </a:prstGeom>
        </p:spPr>
      </p:pic>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492760" y="-121920"/>
            <a:ext cx="10515600" cy="1325563"/>
          </a:xfrm>
        </p:spPr>
        <p:txBody>
          <a:bodyPr>
            <a:normAutofit/>
          </a:bodyPr>
          <a:lstStyle/>
          <a:p>
            <a:r>
              <a:rPr lang="en-US" sz="3600" dirty="0"/>
              <a:t>boxplot()  function - single variable</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838200" y="1056640"/>
            <a:ext cx="10515600" cy="5608319"/>
          </a:xfrm>
        </p:spPr>
        <p:txBody>
          <a:bodyPr>
            <a:normAutofit/>
          </a:bodyPr>
          <a:lstStyle/>
          <a:p>
            <a:pPr marL="457200" lvl="1" indent="0">
              <a:buNone/>
            </a:pPr>
            <a:r>
              <a:rPr lang="en-US" dirty="0">
                <a:latin typeface="Courier" pitchFamily="2" charset="0"/>
              </a:rPr>
              <a:t>boxplot(</a:t>
            </a:r>
            <a:r>
              <a:rPr lang="en-US" dirty="0" err="1">
                <a:latin typeface="Courier" pitchFamily="2" charset="0"/>
              </a:rPr>
              <a:t>flowers$weight</a:t>
            </a:r>
            <a:r>
              <a:rPr lang="en-US" dirty="0">
                <a:latin typeface="Courier" pitchFamily="2" charset="0"/>
              </a:rPr>
              <a:t>)</a:t>
            </a:r>
          </a:p>
          <a:p>
            <a:pPr lvl="1"/>
            <a:endParaRPr lang="en-US" dirty="0"/>
          </a:p>
        </p:txBody>
      </p:sp>
      <p:cxnSp>
        <p:nvCxnSpPr>
          <p:cNvPr id="19" name="Straight Arrow Connector 18">
            <a:extLst>
              <a:ext uri="{FF2B5EF4-FFF2-40B4-BE49-F238E27FC236}">
                <a16:creationId xmlns:a16="http://schemas.microsoft.com/office/drawing/2014/main" id="{A703B84F-D7BD-1F64-BCB1-9B0482356FD5}"/>
              </a:ext>
            </a:extLst>
          </p:cNvPr>
          <p:cNvCxnSpPr>
            <a:cxnSpLocks/>
          </p:cNvCxnSpPr>
          <p:nvPr/>
        </p:nvCxnSpPr>
        <p:spPr>
          <a:xfrm flipH="1">
            <a:off x="8046720" y="4673600"/>
            <a:ext cx="812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F89F6134-0256-8B7F-D4CE-711F118E3914}"/>
              </a:ext>
            </a:extLst>
          </p:cNvPr>
          <p:cNvCxnSpPr>
            <a:cxnSpLocks/>
          </p:cNvCxnSpPr>
          <p:nvPr/>
        </p:nvCxnSpPr>
        <p:spPr>
          <a:xfrm flipH="1">
            <a:off x="8046720" y="3972560"/>
            <a:ext cx="812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B32A3D4-CC4C-413E-4A4C-7EC06517C761}"/>
              </a:ext>
            </a:extLst>
          </p:cNvPr>
          <p:cNvCxnSpPr>
            <a:cxnSpLocks/>
          </p:cNvCxnSpPr>
          <p:nvPr/>
        </p:nvCxnSpPr>
        <p:spPr>
          <a:xfrm flipH="1">
            <a:off x="8067040" y="5161280"/>
            <a:ext cx="812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19779BD-0323-B0E3-B104-226902D62141}"/>
              </a:ext>
            </a:extLst>
          </p:cNvPr>
          <p:cNvSpPr txBox="1"/>
          <p:nvPr/>
        </p:nvSpPr>
        <p:spPr>
          <a:xfrm>
            <a:off x="8961120" y="4488934"/>
            <a:ext cx="938077" cy="369332"/>
          </a:xfrm>
          <a:prstGeom prst="rect">
            <a:avLst/>
          </a:prstGeom>
          <a:noFill/>
        </p:spPr>
        <p:txBody>
          <a:bodyPr wrap="none" rtlCol="0">
            <a:spAutoFit/>
          </a:bodyPr>
          <a:lstStyle/>
          <a:p>
            <a:r>
              <a:rPr lang="en-US" dirty="0"/>
              <a:t>median</a:t>
            </a:r>
          </a:p>
        </p:txBody>
      </p:sp>
      <p:sp>
        <p:nvSpPr>
          <p:cNvPr id="24" name="TextBox 23">
            <a:extLst>
              <a:ext uri="{FF2B5EF4-FFF2-40B4-BE49-F238E27FC236}">
                <a16:creationId xmlns:a16="http://schemas.microsoft.com/office/drawing/2014/main" id="{129F0E7F-E401-4E10-31EE-1F5B895F6EA6}"/>
              </a:ext>
            </a:extLst>
          </p:cNvPr>
          <p:cNvSpPr txBox="1"/>
          <p:nvPr/>
        </p:nvSpPr>
        <p:spPr>
          <a:xfrm>
            <a:off x="8859519" y="3787894"/>
            <a:ext cx="1382110" cy="369332"/>
          </a:xfrm>
          <a:prstGeom prst="rect">
            <a:avLst/>
          </a:prstGeom>
          <a:noFill/>
        </p:spPr>
        <p:txBody>
          <a:bodyPr wrap="none" rtlCol="0">
            <a:spAutoFit/>
          </a:bodyPr>
          <a:lstStyle/>
          <a:p>
            <a:r>
              <a:rPr lang="en-US" dirty="0"/>
              <a:t>75</a:t>
            </a:r>
            <a:r>
              <a:rPr lang="en-US" baseline="30000" dirty="0"/>
              <a:t>th</a:t>
            </a:r>
            <a:r>
              <a:rPr lang="en-US" dirty="0"/>
              <a:t> quartile</a:t>
            </a:r>
          </a:p>
        </p:txBody>
      </p:sp>
      <p:sp>
        <p:nvSpPr>
          <p:cNvPr id="25" name="TextBox 24">
            <a:extLst>
              <a:ext uri="{FF2B5EF4-FFF2-40B4-BE49-F238E27FC236}">
                <a16:creationId xmlns:a16="http://schemas.microsoft.com/office/drawing/2014/main" id="{5328891B-D503-1B23-B4A2-B52D6E0801DF}"/>
              </a:ext>
            </a:extLst>
          </p:cNvPr>
          <p:cNvSpPr txBox="1"/>
          <p:nvPr/>
        </p:nvSpPr>
        <p:spPr>
          <a:xfrm>
            <a:off x="8859519" y="5041760"/>
            <a:ext cx="1382110" cy="369332"/>
          </a:xfrm>
          <a:prstGeom prst="rect">
            <a:avLst/>
          </a:prstGeom>
          <a:noFill/>
        </p:spPr>
        <p:txBody>
          <a:bodyPr wrap="none" rtlCol="0">
            <a:spAutoFit/>
          </a:bodyPr>
          <a:lstStyle/>
          <a:p>
            <a:r>
              <a:rPr lang="en-US" dirty="0"/>
              <a:t>25</a:t>
            </a:r>
            <a:r>
              <a:rPr lang="en-US" baseline="30000" dirty="0"/>
              <a:t>th</a:t>
            </a:r>
            <a:r>
              <a:rPr lang="en-US" dirty="0"/>
              <a:t> quartile</a:t>
            </a:r>
          </a:p>
        </p:txBody>
      </p:sp>
      <p:sp>
        <p:nvSpPr>
          <p:cNvPr id="26" name="Right Brace 25">
            <a:extLst>
              <a:ext uri="{FF2B5EF4-FFF2-40B4-BE49-F238E27FC236}">
                <a16:creationId xmlns:a16="http://schemas.microsoft.com/office/drawing/2014/main" id="{B2DFFB88-A622-F4D5-750F-3B474C1A7F2A}"/>
              </a:ext>
            </a:extLst>
          </p:cNvPr>
          <p:cNvSpPr/>
          <p:nvPr/>
        </p:nvSpPr>
        <p:spPr>
          <a:xfrm>
            <a:off x="10241629" y="3787894"/>
            <a:ext cx="543559" cy="1623198"/>
          </a:xfrm>
          <a:prstGeom prst="rightBrace">
            <a:avLst>
              <a:gd name="adj1" fmla="val 8333"/>
              <a:gd name="adj2" fmla="val 51252"/>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4A76B87-7B69-1235-646E-E4957250C867}"/>
              </a:ext>
            </a:extLst>
          </p:cNvPr>
          <p:cNvSpPr txBox="1"/>
          <p:nvPr/>
        </p:nvSpPr>
        <p:spPr>
          <a:xfrm>
            <a:off x="10866120" y="4450080"/>
            <a:ext cx="551754" cy="369332"/>
          </a:xfrm>
          <a:prstGeom prst="rect">
            <a:avLst/>
          </a:prstGeom>
          <a:noFill/>
        </p:spPr>
        <p:txBody>
          <a:bodyPr wrap="none" rtlCol="0">
            <a:spAutoFit/>
          </a:bodyPr>
          <a:lstStyle/>
          <a:p>
            <a:r>
              <a:rPr lang="en-US" dirty="0"/>
              <a:t>IQR</a:t>
            </a:r>
          </a:p>
        </p:txBody>
      </p:sp>
      <p:cxnSp>
        <p:nvCxnSpPr>
          <p:cNvPr id="28" name="Straight Arrow Connector 27">
            <a:extLst>
              <a:ext uri="{FF2B5EF4-FFF2-40B4-BE49-F238E27FC236}">
                <a16:creationId xmlns:a16="http://schemas.microsoft.com/office/drawing/2014/main" id="{F5E90807-36C6-69D4-F600-B40E4A6CB2A1}"/>
              </a:ext>
            </a:extLst>
          </p:cNvPr>
          <p:cNvCxnSpPr>
            <a:cxnSpLocks/>
          </p:cNvCxnSpPr>
          <p:nvPr/>
        </p:nvCxnSpPr>
        <p:spPr>
          <a:xfrm flipH="1">
            <a:off x="6614160" y="3129280"/>
            <a:ext cx="8128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C4DDACA-3C1F-DC3F-60FD-39A14306DA23}"/>
              </a:ext>
            </a:extLst>
          </p:cNvPr>
          <p:cNvSpPr txBox="1"/>
          <p:nvPr/>
        </p:nvSpPr>
        <p:spPr>
          <a:xfrm>
            <a:off x="7457440" y="2930843"/>
            <a:ext cx="1060162" cy="369332"/>
          </a:xfrm>
          <a:prstGeom prst="rect">
            <a:avLst/>
          </a:prstGeom>
          <a:noFill/>
        </p:spPr>
        <p:txBody>
          <a:bodyPr wrap="none" rtlCol="0">
            <a:spAutoFit/>
          </a:bodyPr>
          <a:lstStyle/>
          <a:p>
            <a:r>
              <a:rPr lang="en-US" dirty="0"/>
              <a:t>whiskers</a:t>
            </a:r>
          </a:p>
        </p:txBody>
      </p:sp>
      <p:sp>
        <p:nvSpPr>
          <p:cNvPr id="4" name="Rectangle 3">
            <a:extLst>
              <a:ext uri="{FF2B5EF4-FFF2-40B4-BE49-F238E27FC236}">
                <a16:creationId xmlns:a16="http://schemas.microsoft.com/office/drawing/2014/main" id="{BC2F586E-5C56-434B-B3B0-A76E8A41DF35}"/>
              </a:ext>
            </a:extLst>
          </p:cNvPr>
          <p:cNvSpPr/>
          <p:nvPr/>
        </p:nvSpPr>
        <p:spPr>
          <a:xfrm>
            <a:off x="1039906" y="3129279"/>
            <a:ext cx="543559" cy="172897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232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499533" y="18255"/>
            <a:ext cx="10515600" cy="1325563"/>
          </a:xfrm>
        </p:spPr>
        <p:txBody>
          <a:bodyPr>
            <a:normAutofit/>
          </a:bodyPr>
          <a:lstStyle/>
          <a:p>
            <a:r>
              <a:rPr lang="en-US" sz="3600" dirty="0"/>
              <a:t>boxplot()  function – between groups </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194733" y="1100931"/>
            <a:ext cx="10515600" cy="4351338"/>
          </a:xfrm>
        </p:spPr>
        <p:txBody>
          <a:bodyPr>
            <a:normAutofit/>
          </a:bodyPr>
          <a:lstStyle/>
          <a:p>
            <a:pPr marL="0" indent="0">
              <a:buNone/>
            </a:pPr>
            <a:r>
              <a:rPr lang="en-US" dirty="0"/>
              <a:t>groups  (factors)</a:t>
            </a:r>
            <a:endParaRPr lang="en-US" dirty="0">
              <a:latin typeface="Courier" pitchFamily="2" charset="0"/>
            </a:endParaRPr>
          </a:p>
          <a:p>
            <a:pPr marL="457200" lvl="1" indent="0">
              <a:buNone/>
            </a:pPr>
            <a:r>
              <a:rPr lang="en-US" dirty="0">
                <a:latin typeface="Courier" pitchFamily="2" charset="0"/>
              </a:rPr>
              <a:t>	boxplot(weight ~ nitrogen, data=flowers)</a:t>
            </a:r>
          </a:p>
          <a:p>
            <a:pPr marL="457200" lvl="1" indent="0">
              <a:buNone/>
            </a:pPr>
            <a:endParaRPr lang="en-US" sz="2400" dirty="0">
              <a:latin typeface="Courier" pitchFamily="2" charset="0"/>
            </a:endParaRPr>
          </a:p>
          <a:p>
            <a:pPr lvl="1"/>
            <a:endParaRPr lang="en-US" dirty="0"/>
          </a:p>
        </p:txBody>
      </p:sp>
      <p:pic>
        <p:nvPicPr>
          <p:cNvPr id="5" name="Picture 4">
            <a:extLst>
              <a:ext uri="{FF2B5EF4-FFF2-40B4-BE49-F238E27FC236}">
                <a16:creationId xmlns:a16="http://schemas.microsoft.com/office/drawing/2014/main" id="{61DBC39B-AB86-5A65-C9D4-43AE728434C9}"/>
              </a:ext>
            </a:extLst>
          </p:cNvPr>
          <p:cNvPicPr>
            <a:picLocks noChangeAspect="1"/>
          </p:cNvPicPr>
          <p:nvPr/>
        </p:nvPicPr>
        <p:blipFill rotWithShape="1">
          <a:blip r:embed="rId3"/>
          <a:srcRect t="9284"/>
          <a:stretch/>
        </p:blipFill>
        <p:spPr>
          <a:xfrm>
            <a:off x="2883477" y="2134659"/>
            <a:ext cx="6425045" cy="3622410"/>
          </a:xfrm>
          <a:prstGeom prst="rect">
            <a:avLst/>
          </a:prstGeom>
        </p:spPr>
      </p:pic>
      <p:sp>
        <p:nvSpPr>
          <p:cNvPr id="7" name="TextBox 6">
            <a:extLst>
              <a:ext uri="{FF2B5EF4-FFF2-40B4-BE49-F238E27FC236}">
                <a16:creationId xmlns:a16="http://schemas.microsoft.com/office/drawing/2014/main" id="{0F9315F8-D082-67F1-F32F-7D70EFD9BAB0}"/>
              </a:ext>
            </a:extLst>
          </p:cNvPr>
          <p:cNvSpPr txBox="1"/>
          <p:nvPr/>
        </p:nvSpPr>
        <p:spPr>
          <a:xfrm>
            <a:off x="1431233" y="5873778"/>
            <a:ext cx="7036905" cy="369332"/>
          </a:xfrm>
          <a:prstGeom prst="rect">
            <a:avLst/>
          </a:prstGeom>
          <a:noFill/>
        </p:spPr>
        <p:txBody>
          <a:bodyPr wrap="square">
            <a:spAutoFit/>
          </a:bodyPr>
          <a:lstStyle/>
          <a:p>
            <a:pPr marL="0" indent="0">
              <a:buNone/>
            </a:pPr>
            <a:r>
              <a:rPr lang="en-US" dirty="0"/>
              <a:t>plotted in order defined by factor variable  - by default alphabetical</a:t>
            </a:r>
            <a:endParaRPr lang="en-US" sz="1400" dirty="0">
              <a:latin typeface="Courier" pitchFamily="2" charset="0"/>
            </a:endParaRPr>
          </a:p>
        </p:txBody>
      </p:sp>
    </p:spTree>
    <p:extLst>
      <p:ext uri="{BB962C8B-B14F-4D97-AF65-F5344CB8AC3E}">
        <p14:creationId xmlns:p14="http://schemas.microsoft.com/office/powerpoint/2010/main" val="295705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720C7-E13B-8799-C689-93BCCA826762}"/>
              </a:ext>
            </a:extLst>
          </p:cNvPr>
          <p:cNvSpPr>
            <a:spLocks noGrp="1"/>
          </p:cNvSpPr>
          <p:nvPr>
            <p:ph type="title"/>
          </p:nvPr>
        </p:nvSpPr>
        <p:spPr>
          <a:xfrm>
            <a:off x="685800" y="1"/>
            <a:ext cx="10515600" cy="1016000"/>
          </a:xfrm>
        </p:spPr>
        <p:txBody>
          <a:bodyPr>
            <a:normAutofit/>
          </a:bodyPr>
          <a:lstStyle/>
          <a:p>
            <a:r>
              <a:rPr lang="en-US" sz="3600" dirty="0"/>
              <a:t>flowers data</a:t>
            </a:r>
          </a:p>
        </p:txBody>
      </p:sp>
      <p:sp>
        <p:nvSpPr>
          <p:cNvPr id="3" name="Content Placeholder 2">
            <a:extLst>
              <a:ext uri="{FF2B5EF4-FFF2-40B4-BE49-F238E27FC236}">
                <a16:creationId xmlns:a16="http://schemas.microsoft.com/office/drawing/2014/main" id="{33B2310D-1C03-B46D-9C07-C8955A30DC52}"/>
              </a:ext>
            </a:extLst>
          </p:cNvPr>
          <p:cNvSpPr>
            <a:spLocks noGrp="1"/>
          </p:cNvSpPr>
          <p:nvPr>
            <p:ph idx="1"/>
          </p:nvPr>
        </p:nvSpPr>
        <p:spPr>
          <a:xfrm>
            <a:off x="838200" y="1016001"/>
            <a:ext cx="10515600" cy="5160962"/>
          </a:xfrm>
        </p:spPr>
        <p:txBody>
          <a:bodyPr>
            <a:normAutofit fontScale="85000" lnSpcReduction="20000"/>
          </a:bodyPr>
          <a:lstStyle/>
          <a:p>
            <a:r>
              <a:rPr lang="en-US" dirty="0"/>
              <a:t>96 entries and 8 variables</a:t>
            </a:r>
          </a:p>
          <a:p>
            <a:pPr marL="457200" lvl="1" indent="0">
              <a:buNone/>
            </a:pPr>
            <a:endParaRPr lang="en-US" dirty="0"/>
          </a:p>
          <a:p>
            <a:pPr marL="0" indent="0">
              <a:buNone/>
            </a:pPr>
            <a:r>
              <a:rPr lang="en-US" dirty="0"/>
              <a:t>str(flowers)</a:t>
            </a:r>
          </a:p>
          <a:p>
            <a:pPr marL="0" indent="0">
              <a:buNone/>
            </a:pPr>
            <a:r>
              <a:rPr lang="en-US" dirty="0"/>
              <a:t>'</a:t>
            </a:r>
            <a:r>
              <a:rPr lang="en-US" dirty="0" err="1"/>
              <a:t>data.frame</a:t>
            </a:r>
            <a:r>
              <a:rPr lang="en-US" dirty="0"/>
              <a:t>':	96 obs. of  8 variables:</a:t>
            </a:r>
          </a:p>
          <a:p>
            <a:pPr marL="0" indent="0">
              <a:buNone/>
            </a:pPr>
            <a:r>
              <a:rPr lang="en-US" b="1" dirty="0"/>
              <a:t> </a:t>
            </a:r>
            <a:r>
              <a:rPr lang="en-US" dirty="0"/>
              <a:t>$ treat    : Factor w/ 2 levels "</a:t>
            </a:r>
            <a:r>
              <a:rPr lang="en-US" dirty="0" err="1"/>
              <a:t>notip</a:t>
            </a:r>
            <a:r>
              <a:rPr lang="en-US" dirty="0"/>
              <a:t>","tip": 2 2 2 2 2 2 2 2 2 2 ...</a:t>
            </a:r>
          </a:p>
          <a:p>
            <a:pPr marL="0" indent="0">
              <a:buNone/>
            </a:pPr>
            <a:r>
              <a:rPr lang="en-US" dirty="0"/>
              <a:t> </a:t>
            </a:r>
            <a:r>
              <a:rPr lang="en-US" b="1" dirty="0"/>
              <a:t>$ nitrogen : Factor w/ 3 levels "</a:t>
            </a:r>
            <a:r>
              <a:rPr lang="en-US" b="1" dirty="0" err="1"/>
              <a:t>high","low","medium</a:t>
            </a:r>
            <a:r>
              <a:rPr lang="en-US" b="1" dirty="0"/>
              <a:t>": </a:t>
            </a:r>
            <a:r>
              <a:rPr lang="en-US" dirty="0"/>
              <a:t>3 3 3 3 3 3 3 3 3 3 ...</a:t>
            </a:r>
          </a:p>
          <a:p>
            <a:pPr marL="0" indent="0">
              <a:buNone/>
            </a:pPr>
            <a:r>
              <a:rPr lang="en-US" dirty="0"/>
              <a:t> $ block    : int  1 1 1 1 1 1 1 1 2 2 ...</a:t>
            </a:r>
          </a:p>
          <a:p>
            <a:pPr marL="0" indent="0">
              <a:buNone/>
            </a:pPr>
            <a:r>
              <a:rPr lang="en-US" dirty="0"/>
              <a:t> $ height   : num  7.5 10.7 11.2 10.4 10.4 9.8 6.9 9.4 10.4 12.3 ...</a:t>
            </a:r>
          </a:p>
          <a:p>
            <a:pPr marL="0" indent="0">
              <a:buNone/>
            </a:pPr>
            <a:r>
              <a:rPr lang="en-US" dirty="0"/>
              <a:t> $ weight   : num  7.62 12.14 12.76 8.78 13.58 ...</a:t>
            </a:r>
          </a:p>
          <a:p>
            <a:pPr marL="0" indent="0">
              <a:buNone/>
            </a:pPr>
            <a:r>
              <a:rPr lang="en-US" dirty="0"/>
              <a:t> $ </a:t>
            </a:r>
            <a:r>
              <a:rPr lang="en-US" dirty="0" err="1"/>
              <a:t>leafarea</a:t>
            </a:r>
            <a:r>
              <a:rPr lang="en-US" dirty="0"/>
              <a:t> : num  11.7 14.1 7.1 11.9 14.5 12.2 13.2 14 10.5 16.1 ...</a:t>
            </a:r>
          </a:p>
          <a:p>
            <a:pPr marL="0" indent="0">
              <a:buNone/>
            </a:pPr>
            <a:r>
              <a:rPr lang="en-US" dirty="0"/>
              <a:t> $ </a:t>
            </a:r>
            <a:r>
              <a:rPr lang="en-US" dirty="0" err="1"/>
              <a:t>shootarea</a:t>
            </a:r>
            <a:r>
              <a:rPr lang="en-US" dirty="0"/>
              <a:t>: num  31.9 46 66.7 20.3 26.9 72.7 43.1 28.5 57.8 36.9 ...</a:t>
            </a:r>
          </a:p>
          <a:p>
            <a:pPr marL="0" indent="0">
              <a:buNone/>
            </a:pPr>
            <a:r>
              <a:rPr lang="en-US" dirty="0"/>
              <a:t> $ flowers  : int  1 10 10 1 4 9 7 6 5 8 ...</a:t>
            </a:r>
          </a:p>
          <a:p>
            <a:pPr marL="0" indent="0">
              <a:buNone/>
            </a:pPr>
            <a:r>
              <a:rPr lang="en-US" dirty="0"/>
              <a:t> </a:t>
            </a:r>
          </a:p>
        </p:txBody>
      </p:sp>
    </p:spTree>
    <p:extLst>
      <p:ext uri="{BB962C8B-B14F-4D97-AF65-F5344CB8AC3E}">
        <p14:creationId xmlns:p14="http://schemas.microsoft.com/office/powerpoint/2010/main" val="3257061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194733" y="-275432"/>
            <a:ext cx="10515600" cy="1325563"/>
          </a:xfrm>
        </p:spPr>
        <p:txBody>
          <a:bodyPr>
            <a:normAutofit/>
          </a:bodyPr>
          <a:lstStyle/>
          <a:p>
            <a:r>
              <a:rPr lang="en-US" sz="3600" dirty="0"/>
              <a:t>boxplot()  function – between groups </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194733" y="1050131"/>
            <a:ext cx="11802534" cy="1862402"/>
          </a:xfrm>
        </p:spPr>
        <p:txBody>
          <a:bodyPr>
            <a:normAutofit/>
          </a:bodyPr>
          <a:lstStyle/>
          <a:p>
            <a:pPr marL="0" indent="0">
              <a:buNone/>
            </a:pPr>
            <a:r>
              <a:rPr lang="en-US" sz="2000" dirty="0">
                <a:latin typeface="Courier" pitchFamily="2" charset="0"/>
              </a:rPr>
              <a:t>	</a:t>
            </a:r>
            <a:r>
              <a:rPr lang="en-US" sz="2000" dirty="0" err="1">
                <a:latin typeface="Courier" pitchFamily="2" charset="0"/>
              </a:rPr>
              <a:t>flowers$nitrogen</a:t>
            </a:r>
            <a:r>
              <a:rPr lang="en-US" sz="2000" dirty="0">
                <a:latin typeface="Courier" pitchFamily="2" charset="0"/>
              </a:rPr>
              <a:t> = factor(</a:t>
            </a:r>
            <a:r>
              <a:rPr lang="en-US" sz="2000" dirty="0" err="1">
                <a:latin typeface="Courier" pitchFamily="2" charset="0"/>
              </a:rPr>
              <a:t>flowers$nitrogen</a:t>
            </a:r>
            <a:r>
              <a:rPr lang="en-US" sz="2000" dirty="0">
                <a:latin typeface="Courier" pitchFamily="2" charset="0"/>
              </a:rPr>
              <a:t>, </a:t>
            </a:r>
          </a:p>
          <a:p>
            <a:pPr marL="0" indent="0">
              <a:buNone/>
            </a:pPr>
            <a:r>
              <a:rPr lang="en-US" sz="2000" dirty="0">
                <a:latin typeface="Courier" pitchFamily="2" charset="0"/>
              </a:rPr>
              <a:t>		levels = c(“low”, “medium”, ”high”))</a:t>
            </a:r>
          </a:p>
          <a:p>
            <a:pPr marL="457200" lvl="1" indent="0">
              <a:buNone/>
            </a:pPr>
            <a:r>
              <a:rPr lang="en-US" sz="2000" dirty="0">
                <a:latin typeface="Courier" pitchFamily="2" charset="0"/>
              </a:rPr>
              <a:t>	boxplot(</a:t>
            </a:r>
            <a:r>
              <a:rPr lang="en-US" sz="2000" dirty="0" err="1">
                <a:latin typeface="Courier" pitchFamily="2" charset="0"/>
              </a:rPr>
              <a:t>weight~nitrogen</a:t>
            </a:r>
            <a:r>
              <a:rPr lang="en-US" sz="2000" dirty="0">
                <a:latin typeface="Courier" pitchFamily="2" charset="0"/>
              </a:rPr>
              <a:t>, data=flowers)</a:t>
            </a:r>
          </a:p>
          <a:p>
            <a:pPr marL="457200" lvl="1" indent="0">
              <a:buNone/>
            </a:pPr>
            <a:endParaRPr lang="en-US" sz="2400" dirty="0">
              <a:latin typeface="Courier" pitchFamily="2" charset="0"/>
            </a:endParaRPr>
          </a:p>
          <a:p>
            <a:pPr lvl="1"/>
            <a:endParaRPr lang="en-US" dirty="0"/>
          </a:p>
        </p:txBody>
      </p:sp>
      <p:pic>
        <p:nvPicPr>
          <p:cNvPr id="5" name="Picture 4">
            <a:extLst>
              <a:ext uri="{FF2B5EF4-FFF2-40B4-BE49-F238E27FC236}">
                <a16:creationId xmlns:a16="http://schemas.microsoft.com/office/drawing/2014/main" id="{857012B2-1FFD-B5A1-5034-4AE26348D213}"/>
              </a:ext>
            </a:extLst>
          </p:cNvPr>
          <p:cNvPicPr>
            <a:picLocks noChangeAspect="1"/>
          </p:cNvPicPr>
          <p:nvPr/>
        </p:nvPicPr>
        <p:blipFill rotWithShape="1">
          <a:blip r:embed="rId3"/>
          <a:srcRect t="10719"/>
          <a:stretch/>
        </p:blipFill>
        <p:spPr>
          <a:xfrm>
            <a:off x="2544417" y="2737505"/>
            <a:ext cx="6679095" cy="3706051"/>
          </a:xfrm>
          <a:prstGeom prst="rect">
            <a:avLst/>
          </a:prstGeom>
        </p:spPr>
      </p:pic>
    </p:spTree>
    <p:extLst>
      <p:ext uri="{BB962C8B-B14F-4D97-AF65-F5344CB8AC3E}">
        <p14:creationId xmlns:p14="http://schemas.microsoft.com/office/powerpoint/2010/main" val="69082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194733" y="-275432"/>
            <a:ext cx="10515600" cy="1325563"/>
          </a:xfrm>
        </p:spPr>
        <p:txBody>
          <a:bodyPr>
            <a:normAutofit/>
          </a:bodyPr>
          <a:lstStyle/>
          <a:p>
            <a:r>
              <a:rPr lang="en-US" sz="3600" dirty="0"/>
              <a:t>boxplot()  function – between groups </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194733" y="829998"/>
            <a:ext cx="10515600" cy="4351338"/>
          </a:xfrm>
        </p:spPr>
        <p:txBody>
          <a:bodyPr>
            <a:normAutofit/>
          </a:bodyPr>
          <a:lstStyle/>
          <a:p>
            <a:pPr marL="0" indent="0">
              <a:buNone/>
            </a:pPr>
            <a:r>
              <a:rPr lang="en-US" dirty="0"/>
              <a:t>can group variables by two factors in the same plot</a:t>
            </a:r>
            <a:endParaRPr lang="en-US" sz="2000" dirty="0">
              <a:latin typeface="Courier" pitchFamily="2" charset="0"/>
            </a:endParaRPr>
          </a:p>
          <a:p>
            <a:pPr marL="457200" lvl="1" indent="0">
              <a:buNone/>
            </a:pPr>
            <a:r>
              <a:rPr lang="en-US" sz="2000" dirty="0">
                <a:latin typeface="Courier" pitchFamily="2" charset="0"/>
              </a:rPr>
              <a:t>boxplot(</a:t>
            </a:r>
            <a:r>
              <a:rPr lang="en-US" sz="2000" dirty="0" err="1">
                <a:latin typeface="Courier" pitchFamily="2" charset="0"/>
              </a:rPr>
              <a:t>shootarea</a:t>
            </a:r>
            <a:r>
              <a:rPr lang="en-US" sz="2000" dirty="0">
                <a:latin typeface="Courier" pitchFamily="2" charset="0"/>
              </a:rPr>
              <a:t> ~ nitrogen*treat, data=flowers)</a:t>
            </a:r>
            <a:endParaRPr lang="en-US" sz="2400" dirty="0">
              <a:latin typeface="Courier" pitchFamily="2" charset="0"/>
            </a:endParaRPr>
          </a:p>
          <a:p>
            <a:pPr lvl="1"/>
            <a:endParaRPr lang="en-US" dirty="0"/>
          </a:p>
        </p:txBody>
      </p:sp>
      <p:pic>
        <p:nvPicPr>
          <p:cNvPr id="9" name="Picture 8">
            <a:extLst>
              <a:ext uri="{FF2B5EF4-FFF2-40B4-BE49-F238E27FC236}">
                <a16:creationId xmlns:a16="http://schemas.microsoft.com/office/drawing/2014/main" id="{534306D4-3982-0B3F-707A-6FF3DA445D0F}"/>
              </a:ext>
            </a:extLst>
          </p:cNvPr>
          <p:cNvPicPr>
            <a:picLocks noChangeAspect="1"/>
          </p:cNvPicPr>
          <p:nvPr/>
        </p:nvPicPr>
        <p:blipFill rotWithShape="1">
          <a:blip r:embed="rId3"/>
          <a:srcRect t="10770"/>
          <a:stretch/>
        </p:blipFill>
        <p:spPr>
          <a:xfrm>
            <a:off x="2743200" y="1817012"/>
            <a:ext cx="7048500" cy="3908848"/>
          </a:xfrm>
          <a:prstGeom prst="rect">
            <a:avLst/>
          </a:prstGeom>
        </p:spPr>
      </p:pic>
    </p:spTree>
    <p:extLst>
      <p:ext uri="{BB962C8B-B14F-4D97-AF65-F5344CB8AC3E}">
        <p14:creationId xmlns:p14="http://schemas.microsoft.com/office/powerpoint/2010/main" val="144948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499533" y="18256"/>
            <a:ext cx="10515600" cy="882290"/>
          </a:xfrm>
        </p:spPr>
        <p:txBody>
          <a:bodyPr>
            <a:normAutofit/>
          </a:bodyPr>
          <a:lstStyle/>
          <a:p>
            <a:r>
              <a:rPr lang="en-US" sz="3600" dirty="0"/>
              <a:t>violin plots - </a:t>
            </a:r>
            <a:r>
              <a:rPr lang="en-US" sz="3600" dirty="0" err="1"/>
              <a:t>vioplot</a:t>
            </a:r>
            <a:r>
              <a:rPr lang="en-US" sz="3600" dirty="0"/>
              <a:t>()  function</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224864" y="713004"/>
            <a:ext cx="11064938" cy="1982928"/>
          </a:xfrm>
        </p:spPr>
        <p:txBody>
          <a:bodyPr>
            <a:normAutofit/>
          </a:bodyPr>
          <a:lstStyle/>
          <a:p>
            <a:pPr marL="0" indent="0">
              <a:buNone/>
            </a:pPr>
            <a:r>
              <a:rPr lang="en-US" dirty="0"/>
              <a:t>requires special package </a:t>
            </a:r>
            <a:r>
              <a:rPr lang="en-US" dirty="0" err="1"/>
              <a:t>vioplot</a:t>
            </a:r>
            <a:r>
              <a:rPr lang="en-US" dirty="0"/>
              <a:t> </a:t>
            </a:r>
          </a:p>
          <a:p>
            <a:pPr marL="0" indent="0">
              <a:buNone/>
            </a:pPr>
            <a:r>
              <a:rPr lang="en-US" sz="2400" dirty="0">
                <a:latin typeface="Courier" pitchFamily="2" charset="0"/>
              </a:rPr>
              <a:t>	</a:t>
            </a:r>
            <a:r>
              <a:rPr lang="en-US" sz="2400" dirty="0" err="1">
                <a:latin typeface="Courier" pitchFamily="2" charset="0"/>
              </a:rPr>
              <a:t>install.packages</a:t>
            </a:r>
            <a:r>
              <a:rPr lang="en-US" sz="2400" dirty="0">
                <a:latin typeface="Courier" pitchFamily="2" charset="0"/>
              </a:rPr>
              <a:t>("</a:t>
            </a:r>
            <a:r>
              <a:rPr lang="en-US" sz="2400" dirty="0" err="1">
                <a:latin typeface="Courier" pitchFamily="2" charset="0"/>
              </a:rPr>
              <a:t>vioplot</a:t>
            </a:r>
            <a:r>
              <a:rPr lang="en-US" sz="2400" dirty="0">
                <a:latin typeface="Courier" pitchFamily="2" charset="0"/>
              </a:rPr>
              <a:t>")</a:t>
            </a:r>
          </a:p>
          <a:p>
            <a:pPr marL="0" indent="0">
              <a:buNone/>
            </a:pPr>
            <a:r>
              <a:rPr lang="en-US" sz="2400" dirty="0">
                <a:latin typeface="Courier" pitchFamily="2" charset="0"/>
              </a:rPr>
              <a:t>	library(</a:t>
            </a:r>
            <a:r>
              <a:rPr lang="en-US" sz="2400" dirty="0" err="1">
                <a:latin typeface="Courier" pitchFamily="2" charset="0"/>
              </a:rPr>
              <a:t>vioplot</a:t>
            </a:r>
            <a:r>
              <a:rPr lang="en-US" sz="2400" dirty="0">
                <a:latin typeface="Courier" pitchFamily="2" charset="0"/>
              </a:rPr>
              <a:t>)</a:t>
            </a:r>
          </a:p>
          <a:p>
            <a:pPr marL="457200" lvl="1" indent="0">
              <a:buNone/>
            </a:pPr>
            <a:r>
              <a:rPr lang="en-US" dirty="0">
                <a:latin typeface="Courier" pitchFamily="2" charset="0"/>
              </a:rPr>
              <a:t>	</a:t>
            </a:r>
            <a:r>
              <a:rPr lang="en-US" dirty="0" err="1">
                <a:latin typeface="Courier" pitchFamily="2" charset="0"/>
              </a:rPr>
              <a:t>vioplot</a:t>
            </a:r>
            <a:r>
              <a:rPr lang="en-US" dirty="0">
                <a:latin typeface="Courier" pitchFamily="2" charset="0"/>
              </a:rPr>
              <a:t>(weight ~ nitrogen, data=flowers)</a:t>
            </a:r>
          </a:p>
          <a:p>
            <a:pPr marL="457200" lvl="1" indent="0">
              <a:buNone/>
            </a:pPr>
            <a:endParaRPr lang="en-US" sz="2400" dirty="0">
              <a:latin typeface="Courier" pitchFamily="2" charset="0"/>
            </a:endParaRPr>
          </a:p>
          <a:p>
            <a:pPr lvl="1"/>
            <a:endParaRPr lang="en-US" dirty="0"/>
          </a:p>
        </p:txBody>
      </p:sp>
      <p:pic>
        <p:nvPicPr>
          <p:cNvPr id="11" name="Picture 10">
            <a:extLst>
              <a:ext uri="{FF2B5EF4-FFF2-40B4-BE49-F238E27FC236}">
                <a16:creationId xmlns:a16="http://schemas.microsoft.com/office/drawing/2014/main" id="{25B39975-D2A1-3932-6113-16CAC1C0FF43}"/>
              </a:ext>
            </a:extLst>
          </p:cNvPr>
          <p:cNvPicPr>
            <a:picLocks noChangeAspect="1"/>
          </p:cNvPicPr>
          <p:nvPr/>
        </p:nvPicPr>
        <p:blipFill rotWithShape="1">
          <a:blip r:embed="rId3"/>
          <a:srcRect t="11489"/>
          <a:stretch/>
        </p:blipFill>
        <p:spPr>
          <a:xfrm>
            <a:off x="2805930" y="2437829"/>
            <a:ext cx="6325604" cy="3972699"/>
          </a:xfrm>
          <a:prstGeom prst="rect">
            <a:avLst/>
          </a:prstGeom>
        </p:spPr>
      </p:pic>
    </p:spTree>
    <p:extLst>
      <p:ext uri="{BB962C8B-B14F-4D97-AF65-F5344CB8AC3E}">
        <p14:creationId xmlns:p14="http://schemas.microsoft.com/office/powerpoint/2010/main" val="335178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232833" y="-72232"/>
            <a:ext cx="10515600" cy="1325563"/>
          </a:xfrm>
        </p:spPr>
        <p:txBody>
          <a:bodyPr>
            <a:normAutofit/>
          </a:bodyPr>
          <a:lstStyle/>
          <a:p>
            <a:r>
              <a:rPr lang="en-US" sz="4000" dirty="0"/>
              <a:t>scatterplot matrix plot - pairs()  function</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232833" y="1050131"/>
            <a:ext cx="11049000" cy="4351338"/>
          </a:xfrm>
        </p:spPr>
        <p:txBody>
          <a:bodyPr>
            <a:normAutofit/>
          </a:bodyPr>
          <a:lstStyle/>
          <a:p>
            <a:pPr marL="0" indent="0">
              <a:buNone/>
            </a:pPr>
            <a:r>
              <a:rPr lang="en-US" dirty="0"/>
              <a:t>creates a multi-panel plot of all combinations of variables</a:t>
            </a:r>
          </a:p>
          <a:p>
            <a:pPr marL="0" indent="0">
              <a:buNone/>
            </a:pPr>
            <a:endParaRPr lang="en-US" dirty="0"/>
          </a:p>
          <a:p>
            <a:pPr marL="457200" lvl="1" indent="0">
              <a:buNone/>
            </a:pPr>
            <a:r>
              <a:rPr lang="en-US" dirty="0">
                <a:latin typeface="Courier" pitchFamily="2" charset="0"/>
              </a:rPr>
              <a:t>pairs(data[, c(“var1”, “var2”, “var3”, ”var4”, ”var5”)])</a:t>
            </a:r>
            <a:endParaRPr lang="en-US" sz="2400" dirty="0">
              <a:latin typeface="Courier" pitchFamily="2" charset="0"/>
            </a:endParaRPr>
          </a:p>
          <a:p>
            <a:pPr lvl="1"/>
            <a:endParaRPr lang="en-US" dirty="0"/>
          </a:p>
        </p:txBody>
      </p:sp>
      <p:sp>
        <p:nvSpPr>
          <p:cNvPr id="5" name="TextBox 4">
            <a:extLst>
              <a:ext uri="{FF2B5EF4-FFF2-40B4-BE49-F238E27FC236}">
                <a16:creationId xmlns:a16="http://schemas.microsoft.com/office/drawing/2014/main" id="{E8E03D0A-B58C-3DD7-665F-8FFDB73B1E0C}"/>
              </a:ext>
            </a:extLst>
          </p:cNvPr>
          <p:cNvSpPr txBox="1"/>
          <p:nvPr/>
        </p:nvSpPr>
        <p:spPr>
          <a:xfrm>
            <a:off x="888681" y="3013501"/>
            <a:ext cx="9838266" cy="830997"/>
          </a:xfrm>
          <a:prstGeom prst="rect">
            <a:avLst/>
          </a:prstGeom>
          <a:noFill/>
        </p:spPr>
        <p:txBody>
          <a:bodyPr wrap="square">
            <a:spAutoFit/>
          </a:bodyPr>
          <a:lstStyle/>
          <a:p>
            <a:r>
              <a:rPr lang="en-CA" sz="2400" dirty="0">
                <a:effectLst/>
                <a:latin typeface="Courier" pitchFamily="2" charset="0"/>
              </a:rPr>
              <a:t>pairs(flowers[, c("height", "weight", "</a:t>
            </a:r>
            <a:r>
              <a:rPr lang="en-CA" sz="2400" dirty="0" err="1">
                <a:effectLst/>
                <a:latin typeface="Courier" pitchFamily="2" charset="0"/>
              </a:rPr>
              <a:t>leafarea</a:t>
            </a:r>
            <a:r>
              <a:rPr lang="en-CA" sz="2400" dirty="0">
                <a:effectLst/>
                <a:latin typeface="Courier" pitchFamily="2" charset="0"/>
              </a:rPr>
              <a:t>", "</a:t>
            </a:r>
            <a:r>
              <a:rPr lang="en-CA" sz="2400" dirty="0" err="1">
                <a:effectLst/>
                <a:latin typeface="Courier" pitchFamily="2" charset="0"/>
              </a:rPr>
              <a:t>shootarea</a:t>
            </a:r>
            <a:r>
              <a:rPr lang="en-CA" sz="2400" dirty="0">
                <a:effectLst/>
                <a:latin typeface="Courier" pitchFamily="2" charset="0"/>
              </a:rPr>
              <a:t>", "flowers")])</a:t>
            </a:r>
            <a:endParaRPr lang="en-US" sz="2400" dirty="0">
              <a:latin typeface="Courier" pitchFamily="2" charset="0"/>
            </a:endParaRPr>
          </a:p>
        </p:txBody>
      </p:sp>
      <p:sp>
        <p:nvSpPr>
          <p:cNvPr id="4" name="TextBox 3">
            <a:extLst>
              <a:ext uri="{FF2B5EF4-FFF2-40B4-BE49-F238E27FC236}">
                <a16:creationId xmlns:a16="http://schemas.microsoft.com/office/drawing/2014/main" id="{B0DA4EC4-00C3-3566-DE42-1F465FEF3B18}"/>
              </a:ext>
            </a:extLst>
          </p:cNvPr>
          <p:cNvSpPr txBox="1"/>
          <p:nvPr/>
        </p:nvSpPr>
        <p:spPr>
          <a:xfrm>
            <a:off x="3135387" y="3995678"/>
            <a:ext cx="7289881" cy="2862322"/>
          </a:xfrm>
          <a:prstGeom prst="rect">
            <a:avLst/>
          </a:prstGeom>
          <a:noFill/>
        </p:spPr>
        <p:txBody>
          <a:bodyPr wrap="none" rtlCol="0">
            <a:spAutoFit/>
          </a:bodyPr>
          <a:lstStyle/>
          <a:p>
            <a:pPr marL="0" indent="0">
              <a:buNone/>
            </a:pPr>
            <a:r>
              <a:rPr lang="en-US" dirty="0"/>
              <a:t>'</a:t>
            </a:r>
            <a:r>
              <a:rPr lang="en-US" dirty="0" err="1"/>
              <a:t>data.frame</a:t>
            </a:r>
            <a:r>
              <a:rPr lang="en-US" dirty="0"/>
              <a:t>':	96 obs. of  8 variables:</a:t>
            </a:r>
          </a:p>
          <a:p>
            <a:pPr marL="0" indent="0">
              <a:buNone/>
            </a:pPr>
            <a:r>
              <a:rPr lang="en-US" b="1" dirty="0"/>
              <a:t> </a:t>
            </a:r>
            <a:r>
              <a:rPr lang="en-US" dirty="0"/>
              <a:t>$ treat    : Factor w/ 2 levels "</a:t>
            </a:r>
            <a:r>
              <a:rPr lang="en-US" dirty="0" err="1"/>
              <a:t>notip</a:t>
            </a:r>
            <a:r>
              <a:rPr lang="en-US" dirty="0"/>
              <a:t>","tip": 2 2 2 2 2 2 2 2 2 2 ...</a:t>
            </a:r>
          </a:p>
          <a:p>
            <a:pPr marL="0" indent="0">
              <a:buNone/>
            </a:pPr>
            <a:r>
              <a:rPr lang="en-US" dirty="0"/>
              <a:t> $ nitrogen : Factor w/ 3 levels "</a:t>
            </a:r>
            <a:r>
              <a:rPr lang="en-US" dirty="0" err="1"/>
              <a:t>high","low","medium</a:t>
            </a:r>
            <a:r>
              <a:rPr lang="en-US" dirty="0"/>
              <a:t>"</a:t>
            </a:r>
            <a:r>
              <a:rPr lang="en-US" b="1" dirty="0"/>
              <a:t>: </a:t>
            </a:r>
            <a:r>
              <a:rPr lang="en-US" dirty="0"/>
              <a:t>3 3 3 3 3 3 3 3 3 3 ...</a:t>
            </a:r>
          </a:p>
          <a:p>
            <a:pPr marL="0" indent="0">
              <a:buNone/>
            </a:pPr>
            <a:r>
              <a:rPr lang="en-US" dirty="0"/>
              <a:t> $ block    : int  1 1 1 1 1 1 1 1 2 2 ...</a:t>
            </a:r>
          </a:p>
          <a:p>
            <a:pPr marL="0" indent="0">
              <a:buNone/>
            </a:pPr>
            <a:r>
              <a:rPr lang="en-US" b="1" dirty="0"/>
              <a:t> $ height   </a:t>
            </a:r>
            <a:r>
              <a:rPr lang="en-US" dirty="0"/>
              <a:t>: num  7.5 10.7 11.2 10.4 10.4 9.8 6.9 9.4 10.4 12.3 ...</a:t>
            </a:r>
          </a:p>
          <a:p>
            <a:pPr marL="0" indent="0">
              <a:buNone/>
            </a:pPr>
            <a:r>
              <a:rPr lang="en-US" dirty="0"/>
              <a:t> </a:t>
            </a:r>
            <a:r>
              <a:rPr lang="en-US" b="1" dirty="0"/>
              <a:t>$ weight   </a:t>
            </a:r>
            <a:r>
              <a:rPr lang="en-US" dirty="0"/>
              <a:t>: num  7.62 12.14 12.76 8.78 13.58 ...</a:t>
            </a:r>
          </a:p>
          <a:p>
            <a:pPr marL="0" indent="0">
              <a:buNone/>
            </a:pPr>
            <a:r>
              <a:rPr lang="en-US" dirty="0"/>
              <a:t> </a:t>
            </a:r>
            <a:r>
              <a:rPr lang="en-US" b="1" dirty="0"/>
              <a:t>$ </a:t>
            </a:r>
            <a:r>
              <a:rPr lang="en-US" b="1" dirty="0" err="1"/>
              <a:t>leafarea</a:t>
            </a:r>
            <a:r>
              <a:rPr lang="en-US" b="1" dirty="0"/>
              <a:t> </a:t>
            </a:r>
            <a:r>
              <a:rPr lang="en-US" dirty="0"/>
              <a:t>: num  11.7 14.1 7.1 11.9 14.5 12.2 13.2 14 10.5 16.1 ...</a:t>
            </a:r>
          </a:p>
          <a:p>
            <a:pPr marL="0" indent="0">
              <a:buNone/>
            </a:pPr>
            <a:r>
              <a:rPr lang="en-US" dirty="0"/>
              <a:t> </a:t>
            </a:r>
            <a:r>
              <a:rPr lang="en-US" b="1" dirty="0"/>
              <a:t>$ </a:t>
            </a:r>
            <a:r>
              <a:rPr lang="en-US" b="1" dirty="0" err="1"/>
              <a:t>shootarea</a:t>
            </a:r>
            <a:r>
              <a:rPr lang="en-US" dirty="0"/>
              <a:t>: num  31.9 46 66.7 20.3 26.9 72.7 43.1 28.5 57.8 36.9 ...</a:t>
            </a:r>
          </a:p>
          <a:p>
            <a:pPr marL="0" indent="0">
              <a:buNone/>
            </a:pPr>
            <a:r>
              <a:rPr lang="en-US" dirty="0"/>
              <a:t> </a:t>
            </a:r>
            <a:r>
              <a:rPr lang="en-US" b="1" dirty="0"/>
              <a:t>$ flowers  </a:t>
            </a:r>
            <a:r>
              <a:rPr lang="en-US" dirty="0"/>
              <a:t>: int  1 10 10 1 4 9 7 6 5 8 ...</a:t>
            </a:r>
          </a:p>
          <a:p>
            <a:endParaRPr lang="en-US" dirty="0"/>
          </a:p>
        </p:txBody>
      </p:sp>
    </p:spTree>
    <p:extLst>
      <p:ext uri="{BB962C8B-B14F-4D97-AF65-F5344CB8AC3E}">
        <p14:creationId xmlns:p14="http://schemas.microsoft.com/office/powerpoint/2010/main" val="1751015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29AD-92C5-2C97-FAE9-BC137F6E34C4}"/>
              </a:ext>
            </a:extLst>
          </p:cNvPr>
          <p:cNvSpPr>
            <a:spLocks noGrp="1"/>
          </p:cNvSpPr>
          <p:nvPr>
            <p:ph type="title"/>
          </p:nvPr>
        </p:nvSpPr>
        <p:spPr>
          <a:xfrm>
            <a:off x="556260" y="202566"/>
            <a:ext cx="11079480" cy="1074144"/>
          </a:xfrm>
        </p:spPr>
        <p:txBody>
          <a:bodyPr>
            <a:normAutofit fontScale="90000"/>
          </a:bodyPr>
          <a:lstStyle/>
          <a:p>
            <a:r>
              <a:rPr lang="en-CA" sz="3100" dirty="0">
                <a:effectLst/>
                <a:latin typeface="Courier" pitchFamily="2" charset="0"/>
              </a:rPr>
              <a:t>pairs(flowers[, c("height", "weight", "</a:t>
            </a:r>
            <a:r>
              <a:rPr lang="en-CA" sz="3100" dirty="0" err="1">
                <a:effectLst/>
                <a:latin typeface="Courier" pitchFamily="2" charset="0"/>
              </a:rPr>
              <a:t>leafarea</a:t>
            </a:r>
            <a:r>
              <a:rPr lang="en-CA" sz="3100" dirty="0">
                <a:effectLst/>
                <a:latin typeface="Courier" pitchFamily="2" charset="0"/>
              </a:rPr>
              <a:t>", "</a:t>
            </a:r>
            <a:r>
              <a:rPr lang="en-CA" sz="3100" dirty="0" err="1">
                <a:effectLst/>
                <a:latin typeface="Courier" pitchFamily="2" charset="0"/>
              </a:rPr>
              <a:t>shootarea</a:t>
            </a:r>
            <a:r>
              <a:rPr lang="en-CA" sz="3100" dirty="0">
                <a:effectLst/>
                <a:latin typeface="Courier" pitchFamily="2" charset="0"/>
              </a:rPr>
              <a:t>", "flowers")])</a:t>
            </a:r>
            <a:br>
              <a:rPr lang="en-US" sz="4400" dirty="0">
                <a:latin typeface="Courier" pitchFamily="2" charset="0"/>
              </a:rPr>
            </a:br>
            <a:endParaRPr lang="en-US" dirty="0"/>
          </a:p>
        </p:txBody>
      </p:sp>
      <p:pic>
        <p:nvPicPr>
          <p:cNvPr id="5" name="Content Placeholder 4">
            <a:extLst>
              <a:ext uri="{FF2B5EF4-FFF2-40B4-BE49-F238E27FC236}">
                <a16:creationId xmlns:a16="http://schemas.microsoft.com/office/drawing/2014/main" id="{BAFC5EBA-2FF1-6A47-D942-531E33CDB3F4}"/>
              </a:ext>
            </a:extLst>
          </p:cNvPr>
          <p:cNvPicPr>
            <a:picLocks noGrp="1" noChangeAspect="1"/>
          </p:cNvPicPr>
          <p:nvPr>
            <p:ph idx="1"/>
          </p:nvPr>
        </p:nvPicPr>
        <p:blipFill>
          <a:blip r:embed="rId3"/>
          <a:stretch>
            <a:fillRect/>
          </a:stretch>
        </p:blipFill>
        <p:spPr>
          <a:xfrm>
            <a:off x="289001" y="967535"/>
            <a:ext cx="11346739" cy="5881949"/>
          </a:xfrm>
        </p:spPr>
      </p:pic>
    </p:spTree>
    <p:extLst>
      <p:ext uri="{BB962C8B-B14F-4D97-AF65-F5344CB8AC3E}">
        <p14:creationId xmlns:p14="http://schemas.microsoft.com/office/powerpoint/2010/main" val="2214493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838200" y="0"/>
            <a:ext cx="10515600" cy="1325563"/>
          </a:xfrm>
        </p:spPr>
        <p:txBody>
          <a:bodyPr/>
          <a:lstStyle/>
          <a:p>
            <a:r>
              <a:rPr lang="en-US" dirty="0"/>
              <a:t>3 main approaches for producing graphics in R</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838200" y="1485900"/>
            <a:ext cx="10515600" cy="4933950"/>
          </a:xfrm>
        </p:spPr>
        <p:txBody>
          <a:bodyPr>
            <a:normAutofit/>
          </a:bodyPr>
          <a:lstStyle/>
          <a:p>
            <a:r>
              <a:rPr lang="en-US" dirty="0"/>
              <a:t>base R graphics</a:t>
            </a:r>
          </a:p>
          <a:p>
            <a:pPr lvl="1"/>
            <a:r>
              <a:rPr lang="en-US" dirty="0"/>
              <a:t>original plotting system </a:t>
            </a:r>
          </a:p>
          <a:p>
            <a:pPr lvl="1"/>
            <a:r>
              <a:rPr lang="en-US" dirty="0"/>
              <a:t>allows for lots of customization</a:t>
            </a:r>
          </a:p>
          <a:p>
            <a:r>
              <a:rPr lang="en-US" dirty="0">
                <a:solidFill>
                  <a:schemeClr val="bg1">
                    <a:lumMod val="50000"/>
                  </a:schemeClr>
                </a:solidFill>
              </a:rPr>
              <a:t>lattice graphics</a:t>
            </a:r>
          </a:p>
          <a:p>
            <a:pPr lvl="1"/>
            <a:r>
              <a:rPr lang="en-US" dirty="0">
                <a:solidFill>
                  <a:schemeClr val="bg1">
                    <a:lumMod val="50000"/>
                  </a:schemeClr>
                </a:solidFill>
              </a:rPr>
              <a:t>no distinction between plotting and annotating plot (much is automatic)</a:t>
            </a:r>
          </a:p>
          <a:p>
            <a:pPr lvl="1"/>
            <a:r>
              <a:rPr lang="en-US" dirty="0">
                <a:solidFill>
                  <a:schemeClr val="bg1">
                    <a:lumMod val="50000"/>
                  </a:schemeClr>
                </a:solidFill>
              </a:rPr>
              <a:t>shines at plotting complex multidimensional data using panels </a:t>
            </a:r>
          </a:p>
          <a:p>
            <a:r>
              <a:rPr lang="en-US" dirty="0">
                <a:solidFill>
                  <a:schemeClr val="bg1">
                    <a:lumMod val="50000"/>
                  </a:schemeClr>
                </a:solidFill>
              </a:rPr>
              <a:t>ggplot2</a:t>
            </a:r>
          </a:p>
          <a:p>
            <a:pPr lvl="1"/>
            <a:r>
              <a:rPr lang="en-US" dirty="0">
                <a:solidFill>
                  <a:schemeClr val="bg1">
                    <a:lumMod val="50000"/>
                  </a:schemeClr>
                </a:solidFill>
              </a:rPr>
              <a:t>automatically makes many choices for you but you can still customize by “adding” to a plot</a:t>
            </a:r>
          </a:p>
          <a:p>
            <a:endParaRPr lang="en-US" dirty="0"/>
          </a:p>
        </p:txBody>
      </p:sp>
    </p:spTree>
    <p:extLst>
      <p:ext uri="{BB962C8B-B14F-4D97-AF65-F5344CB8AC3E}">
        <p14:creationId xmlns:p14="http://schemas.microsoft.com/office/powerpoint/2010/main" val="663710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462F-38E6-720B-D9A9-A0B0EBC11195}"/>
              </a:ext>
            </a:extLst>
          </p:cNvPr>
          <p:cNvSpPr>
            <a:spLocks noGrp="1"/>
          </p:cNvSpPr>
          <p:nvPr>
            <p:ph type="title"/>
          </p:nvPr>
        </p:nvSpPr>
        <p:spPr>
          <a:xfrm>
            <a:off x="389627" y="123585"/>
            <a:ext cx="10515600" cy="1325563"/>
          </a:xfrm>
        </p:spPr>
        <p:txBody>
          <a:bodyPr>
            <a:normAutofit/>
          </a:bodyPr>
          <a:lstStyle/>
          <a:p>
            <a:r>
              <a:rPr lang="en-US" sz="3600" dirty="0"/>
              <a:t>coplot( ) </a:t>
            </a:r>
            <a:br>
              <a:rPr lang="en-US" sz="3600" dirty="0"/>
            </a:br>
            <a:r>
              <a:rPr lang="en-US" sz="3600" dirty="0"/>
              <a:t>	</a:t>
            </a:r>
          </a:p>
        </p:txBody>
      </p:sp>
      <p:sp>
        <p:nvSpPr>
          <p:cNvPr id="3" name="Content Placeholder 2">
            <a:extLst>
              <a:ext uri="{FF2B5EF4-FFF2-40B4-BE49-F238E27FC236}">
                <a16:creationId xmlns:a16="http://schemas.microsoft.com/office/drawing/2014/main" id="{1EBB903C-DA18-E340-B0E2-13555F2F125A}"/>
              </a:ext>
            </a:extLst>
          </p:cNvPr>
          <p:cNvSpPr>
            <a:spLocks noGrp="1"/>
          </p:cNvSpPr>
          <p:nvPr>
            <p:ph idx="1"/>
          </p:nvPr>
        </p:nvSpPr>
        <p:spPr>
          <a:xfrm>
            <a:off x="631166" y="1063550"/>
            <a:ext cx="10515600" cy="1576133"/>
          </a:xfrm>
        </p:spPr>
        <p:txBody>
          <a:bodyPr/>
          <a:lstStyle/>
          <a:p>
            <a:pPr marL="0" indent="0">
              <a:buNone/>
            </a:pPr>
            <a:r>
              <a:rPr lang="en-US" dirty="0"/>
              <a:t>-E</a:t>
            </a:r>
            <a:r>
              <a:rPr lang="en-US" sz="2800" dirty="0"/>
              <a:t>xamine relationships between numeric variables examining if a third variable could be obscuring or changing the relationship.</a:t>
            </a:r>
            <a:endParaRPr lang="en-US" dirty="0"/>
          </a:p>
          <a:p>
            <a:pPr marL="0" indent="0">
              <a:buNone/>
            </a:pPr>
            <a:r>
              <a:rPr lang="en-US" sz="2400" dirty="0">
                <a:latin typeface="Courier" pitchFamily="2" charset="0"/>
              </a:rPr>
              <a:t>	coplot(height ~ weight |  </a:t>
            </a:r>
            <a:r>
              <a:rPr lang="en-US" sz="2400" dirty="0" err="1">
                <a:latin typeface="Courier" pitchFamily="2" charset="0"/>
              </a:rPr>
              <a:t>leafarea</a:t>
            </a:r>
            <a:r>
              <a:rPr lang="en-US" sz="2400" dirty="0">
                <a:latin typeface="Courier" pitchFamily="2" charset="0"/>
              </a:rPr>
              <a:t>, data=flowers)</a:t>
            </a:r>
          </a:p>
        </p:txBody>
      </p:sp>
      <p:pic>
        <p:nvPicPr>
          <p:cNvPr id="5" name="Picture 4">
            <a:extLst>
              <a:ext uri="{FF2B5EF4-FFF2-40B4-BE49-F238E27FC236}">
                <a16:creationId xmlns:a16="http://schemas.microsoft.com/office/drawing/2014/main" id="{DC1800B1-9A73-A3F3-38A7-95EA37723E9A}"/>
              </a:ext>
            </a:extLst>
          </p:cNvPr>
          <p:cNvPicPr>
            <a:picLocks noChangeAspect="1"/>
          </p:cNvPicPr>
          <p:nvPr/>
        </p:nvPicPr>
        <p:blipFill>
          <a:blip r:embed="rId3"/>
          <a:stretch>
            <a:fillRect/>
          </a:stretch>
        </p:blipFill>
        <p:spPr>
          <a:xfrm>
            <a:off x="96484" y="2614660"/>
            <a:ext cx="5792482" cy="3600000"/>
          </a:xfrm>
          <a:prstGeom prst="rect">
            <a:avLst/>
          </a:prstGeom>
        </p:spPr>
      </p:pic>
      <p:pic>
        <p:nvPicPr>
          <p:cNvPr id="7" name="Picture 6">
            <a:extLst>
              <a:ext uri="{FF2B5EF4-FFF2-40B4-BE49-F238E27FC236}">
                <a16:creationId xmlns:a16="http://schemas.microsoft.com/office/drawing/2014/main" id="{F78D21EF-9B7E-90DB-CE0F-331AC491EC42}"/>
              </a:ext>
            </a:extLst>
          </p:cNvPr>
          <p:cNvPicPr>
            <a:picLocks noChangeAspect="1"/>
          </p:cNvPicPr>
          <p:nvPr/>
        </p:nvPicPr>
        <p:blipFill>
          <a:blip r:embed="rId4"/>
          <a:stretch>
            <a:fillRect/>
          </a:stretch>
        </p:blipFill>
        <p:spPr>
          <a:xfrm>
            <a:off x="6096000" y="2614660"/>
            <a:ext cx="5792481" cy="3600000"/>
          </a:xfrm>
          <a:prstGeom prst="rect">
            <a:avLst/>
          </a:prstGeom>
        </p:spPr>
      </p:pic>
      <p:sp>
        <p:nvSpPr>
          <p:cNvPr id="8" name="TextBox 7">
            <a:extLst>
              <a:ext uri="{FF2B5EF4-FFF2-40B4-BE49-F238E27FC236}">
                <a16:creationId xmlns:a16="http://schemas.microsoft.com/office/drawing/2014/main" id="{85B38578-7509-56C0-84B5-4959076F9BAE}"/>
              </a:ext>
            </a:extLst>
          </p:cNvPr>
          <p:cNvSpPr txBox="1"/>
          <p:nvPr/>
        </p:nvSpPr>
        <p:spPr>
          <a:xfrm>
            <a:off x="8934301" y="6242622"/>
            <a:ext cx="2212465" cy="461665"/>
          </a:xfrm>
          <a:prstGeom prst="rect">
            <a:avLst/>
          </a:prstGeom>
          <a:noFill/>
        </p:spPr>
        <p:txBody>
          <a:bodyPr wrap="none" rtlCol="0">
            <a:spAutoFit/>
          </a:bodyPr>
          <a:lstStyle/>
          <a:p>
            <a:r>
              <a:rPr lang="en-US" sz="2400" dirty="0">
                <a:latin typeface="Courier" pitchFamily="2" charset="0"/>
              </a:rPr>
              <a:t>overlap = 0</a:t>
            </a:r>
          </a:p>
        </p:txBody>
      </p:sp>
      <p:cxnSp>
        <p:nvCxnSpPr>
          <p:cNvPr id="10" name="Straight Arrow Connector 9">
            <a:extLst>
              <a:ext uri="{FF2B5EF4-FFF2-40B4-BE49-F238E27FC236}">
                <a16:creationId xmlns:a16="http://schemas.microsoft.com/office/drawing/2014/main" id="{FE16BD99-6ABE-A794-7DBE-05D4B13863B4}"/>
              </a:ext>
            </a:extLst>
          </p:cNvPr>
          <p:cNvCxnSpPr>
            <a:cxnSpLocks/>
          </p:cNvCxnSpPr>
          <p:nvPr/>
        </p:nvCxnSpPr>
        <p:spPr>
          <a:xfrm>
            <a:off x="848139" y="3551583"/>
            <a:ext cx="212035" cy="1683026"/>
          </a:xfrm>
          <a:prstGeom prst="straightConnector1">
            <a:avLst/>
          </a:prstGeom>
          <a:ln w="31750">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A4D49CA-5C6B-245B-EFE8-A8C2C3A973F4}"/>
              </a:ext>
            </a:extLst>
          </p:cNvPr>
          <p:cNvCxnSpPr>
            <a:cxnSpLocks/>
          </p:cNvCxnSpPr>
          <p:nvPr/>
        </p:nvCxnSpPr>
        <p:spPr>
          <a:xfrm>
            <a:off x="1384852" y="3429000"/>
            <a:ext cx="1398105" cy="1911626"/>
          </a:xfrm>
          <a:prstGeom prst="straightConnector1">
            <a:avLst/>
          </a:prstGeom>
          <a:ln w="31750">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4739DDF-1D53-BCD2-BAE3-C8ABE7889390}"/>
              </a:ext>
            </a:extLst>
          </p:cNvPr>
          <p:cNvCxnSpPr>
            <a:cxnSpLocks/>
          </p:cNvCxnSpPr>
          <p:nvPr/>
        </p:nvCxnSpPr>
        <p:spPr>
          <a:xfrm>
            <a:off x="3859290" y="3150704"/>
            <a:ext cx="553684" cy="1067614"/>
          </a:xfrm>
          <a:prstGeom prst="straightConnector1">
            <a:avLst/>
          </a:prstGeom>
          <a:ln w="31750">
            <a:solidFill>
              <a:schemeClr val="bg1">
                <a:lumMod val="50000"/>
              </a:schemeClr>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6886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462F-38E6-720B-D9A9-A0B0EBC11195}"/>
              </a:ext>
            </a:extLst>
          </p:cNvPr>
          <p:cNvSpPr>
            <a:spLocks noGrp="1"/>
          </p:cNvSpPr>
          <p:nvPr>
            <p:ph type="title"/>
          </p:nvPr>
        </p:nvSpPr>
        <p:spPr>
          <a:xfrm>
            <a:off x="389627" y="123585"/>
            <a:ext cx="10515600" cy="1325563"/>
          </a:xfrm>
        </p:spPr>
        <p:txBody>
          <a:bodyPr>
            <a:normAutofit/>
          </a:bodyPr>
          <a:lstStyle/>
          <a:p>
            <a:r>
              <a:rPr lang="en-US" sz="3600" dirty="0"/>
              <a:t>coplot( ) </a:t>
            </a:r>
            <a:br>
              <a:rPr lang="en-US" sz="3600" dirty="0"/>
            </a:br>
            <a:r>
              <a:rPr lang="en-US" sz="3600" dirty="0"/>
              <a:t>	</a:t>
            </a:r>
          </a:p>
        </p:txBody>
      </p:sp>
      <p:sp>
        <p:nvSpPr>
          <p:cNvPr id="3" name="Content Placeholder 2">
            <a:extLst>
              <a:ext uri="{FF2B5EF4-FFF2-40B4-BE49-F238E27FC236}">
                <a16:creationId xmlns:a16="http://schemas.microsoft.com/office/drawing/2014/main" id="{1EBB903C-DA18-E340-B0E2-13555F2F125A}"/>
              </a:ext>
            </a:extLst>
          </p:cNvPr>
          <p:cNvSpPr>
            <a:spLocks noGrp="1"/>
          </p:cNvSpPr>
          <p:nvPr>
            <p:ph idx="1"/>
          </p:nvPr>
        </p:nvSpPr>
        <p:spPr>
          <a:xfrm>
            <a:off x="631166" y="977286"/>
            <a:ext cx="10515600" cy="4351338"/>
          </a:xfrm>
        </p:spPr>
        <p:txBody>
          <a:bodyPr/>
          <a:lstStyle/>
          <a:p>
            <a:pPr marL="0" indent="0">
              <a:buNone/>
            </a:pPr>
            <a:r>
              <a:rPr lang="en-US" dirty="0"/>
              <a:t>-Examine if relationship of variables are conditioned on other factor(s)</a:t>
            </a:r>
          </a:p>
        </p:txBody>
      </p:sp>
      <p:pic>
        <p:nvPicPr>
          <p:cNvPr id="5" name="Picture 4">
            <a:extLst>
              <a:ext uri="{FF2B5EF4-FFF2-40B4-BE49-F238E27FC236}">
                <a16:creationId xmlns:a16="http://schemas.microsoft.com/office/drawing/2014/main" id="{78A6DB45-B29A-7099-F7FA-BAE20A97C26E}"/>
              </a:ext>
            </a:extLst>
          </p:cNvPr>
          <p:cNvPicPr>
            <a:picLocks noChangeAspect="1"/>
          </p:cNvPicPr>
          <p:nvPr/>
        </p:nvPicPr>
        <p:blipFill>
          <a:blip r:embed="rId3"/>
          <a:stretch>
            <a:fillRect/>
          </a:stretch>
        </p:blipFill>
        <p:spPr>
          <a:xfrm>
            <a:off x="389627" y="2302849"/>
            <a:ext cx="5213234" cy="3240000"/>
          </a:xfrm>
          <a:prstGeom prst="rect">
            <a:avLst/>
          </a:prstGeom>
        </p:spPr>
      </p:pic>
      <p:pic>
        <p:nvPicPr>
          <p:cNvPr id="7" name="Picture 6">
            <a:extLst>
              <a:ext uri="{FF2B5EF4-FFF2-40B4-BE49-F238E27FC236}">
                <a16:creationId xmlns:a16="http://schemas.microsoft.com/office/drawing/2014/main" id="{2CF8A044-660F-D253-8CA9-B24E9856B5E6}"/>
              </a:ext>
            </a:extLst>
          </p:cNvPr>
          <p:cNvPicPr>
            <a:picLocks noChangeAspect="1"/>
          </p:cNvPicPr>
          <p:nvPr/>
        </p:nvPicPr>
        <p:blipFill>
          <a:blip r:embed="rId4"/>
          <a:stretch>
            <a:fillRect/>
          </a:stretch>
        </p:blipFill>
        <p:spPr>
          <a:xfrm>
            <a:off x="6182109" y="2637525"/>
            <a:ext cx="5213234" cy="3240000"/>
          </a:xfrm>
          <a:prstGeom prst="rect">
            <a:avLst/>
          </a:prstGeom>
        </p:spPr>
      </p:pic>
      <p:sp>
        <p:nvSpPr>
          <p:cNvPr id="8" name="TextBox 7">
            <a:extLst>
              <a:ext uri="{FF2B5EF4-FFF2-40B4-BE49-F238E27FC236}">
                <a16:creationId xmlns:a16="http://schemas.microsoft.com/office/drawing/2014/main" id="{884DC1AA-5052-9954-6E67-ECCCD254AE48}"/>
              </a:ext>
            </a:extLst>
          </p:cNvPr>
          <p:cNvSpPr txBox="1"/>
          <p:nvPr/>
        </p:nvSpPr>
        <p:spPr>
          <a:xfrm>
            <a:off x="389627" y="1901719"/>
            <a:ext cx="9586279" cy="369332"/>
          </a:xfrm>
          <a:prstGeom prst="rect">
            <a:avLst/>
          </a:prstGeom>
          <a:noFill/>
        </p:spPr>
        <p:txBody>
          <a:bodyPr wrap="square" rtlCol="0">
            <a:spAutoFit/>
          </a:bodyPr>
          <a:lstStyle/>
          <a:p>
            <a:r>
              <a:rPr lang="en-US" dirty="0">
                <a:latin typeface="Courier" pitchFamily="2" charset="0"/>
              </a:rPr>
              <a:t>coplot(flowers ~ weight | nitrogen, data = flowers)</a:t>
            </a:r>
          </a:p>
        </p:txBody>
      </p:sp>
      <p:sp>
        <p:nvSpPr>
          <p:cNvPr id="9" name="TextBox 8">
            <a:extLst>
              <a:ext uri="{FF2B5EF4-FFF2-40B4-BE49-F238E27FC236}">
                <a16:creationId xmlns:a16="http://schemas.microsoft.com/office/drawing/2014/main" id="{9F39CAE2-6019-1292-F6E3-8C4B9CEB91ED}"/>
              </a:ext>
            </a:extLst>
          </p:cNvPr>
          <p:cNvSpPr txBox="1"/>
          <p:nvPr/>
        </p:nvSpPr>
        <p:spPr>
          <a:xfrm>
            <a:off x="4149414" y="6147669"/>
            <a:ext cx="8042586" cy="369332"/>
          </a:xfrm>
          <a:prstGeom prst="rect">
            <a:avLst/>
          </a:prstGeom>
          <a:noFill/>
        </p:spPr>
        <p:txBody>
          <a:bodyPr wrap="none" rtlCol="0">
            <a:spAutoFit/>
          </a:bodyPr>
          <a:lstStyle/>
          <a:p>
            <a:r>
              <a:rPr lang="en-US" dirty="0">
                <a:latin typeface="Courier" pitchFamily="2" charset="0"/>
              </a:rPr>
              <a:t>coplot(flowers ~ weight | nitrogen*treat, data = flowers)</a:t>
            </a:r>
          </a:p>
        </p:txBody>
      </p:sp>
    </p:spTree>
    <p:extLst>
      <p:ext uri="{BB962C8B-B14F-4D97-AF65-F5344CB8AC3E}">
        <p14:creationId xmlns:p14="http://schemas.microsoft.com/office/powerpoint/2010/main" val="3917637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2D8622-E9C5-BAB9-9B0D-16E00F7E7ABC}"/>
              </a:ext>
            </a:extLst>
          </p:cNvPr>
          <p:cNvPicPr>
            <a:picLocks noGrp="1" noChangeAspect="1"/>
          </p:cNvPicPr>
          <p:nvPr>
            <p:ph idx="1"/>
          </p:nvPr>
        </p:nvPicPr>
        <p:blipFill>
          <a:blip r:embed="rId3"/>
          <a:stretch>
            <a:fillRect/>
          </a:stretch>
        </p:blipFill>
        <p:spPr>
          <a:xfrm>
            <a:off x="1568990" y="340744"/>
            <a:ext cx="9054019" cy="5796202"/>
          </a:xfrm>
        </p:spPr>
      </p:pic>
      <p:sp>
        <p:nvSpPr>
          <p:cNvPr id="8" name="TextBox 7">
            <a:extLst>
              <a:ext uri="{FF2B5EF4-FFF2-40B4-BE49-F238E27FC236}">
                <a16:creationId xmlns:a16="http://schemas.microsoft.com/office/drawing/2014/main" id="{7C2D04D0-6351-C38B-5319-77203A865C4C}"/>
              </a:ext>
            </a:extLst>
          </p:cNvPr>
          <p:cNvSpPr txBox="1"/>
          <p:nvPr/>
        </p:nvSpPr>
        <p:spPr>
          <a:xfrm>
            <a:off x="959390" y="156078"/>
            <a:ext cx="7189789" cy="461665"/>
          </a:xfrm>
          <a:prstGeom prst="rect">
            <a:avLst/>
          </a:prstGeom>
          <a:noFill/>
        </p:spPr>
        <p:txBody>
          <a:bodyPr wrap="none" rtlCol="0">
            <a:spAutoFit/>
          </a:bodyPr>
          <a:lstStyle/>
          <a:p>
            <a:r>
              <a:rPr lang="en-US" sz="2400" dirty="0">
                <a:latin typeface="Courier" pitchFamily="2" charset="0"/>
              </a:rPr>
              <a:t>plot(</a:t>
            </a:r>
            <a:r>
              <a:rPr lang="en-US" sz="2400" dirty="0" err="1">
                <a:latin typeface="Courier" pitchFamily="2" charset="0"/>
              </a:rPr>
              <a:t>flowers$flowers</a:t>
            </a:r>
            <a:r>
              <a:rPr lang="en-US" sz="2400" dirty="0">
                <a:latin typeface="Courier" pitchFamily="2" charset="0"/>
              </a:rPr>
              <a:t> ~ </a:t>
            </a:r>
            <a:r>
              <a:rPr lang="en-US" sz="2400" dirty="0" err="1">
                <a:latin typeface="Courier" pitchFamily="2" charset="0"/>
              </a:rPr>
              <a:t>flowers$weight</a:t>
            </a:r>
            <a:r>
              <a:rPr lang="en-US" sz="2400" dirty="0">
                <a:latin typeface="Courier" pitchFamily="2" charset="0"/>
              </a:rPr>
              <a:t>)</a:t>
            </a:r>
          </a:p>
        </p:txBody>
      </p:sp>
    </p:spTree>
    <p:extLst>
      <p:ext uri="{BB962C8B-B14F-4D97-AF65-F5344CB8AC3E}">
        <p14:creationId xmlns:p14="http://schemas.microsoft.com/office/powerpoint/2010/main" val="3045846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122388"/>
            <a:ext cx="11811000" cy="1325563"/>
          </a:xfrm>
        </p:spPr>
        <p:txBody>
          <a:bodyPr>
            <a:normAutofit/>
          </a:bodyPr>
          <a:lstStyle/>
          <a:p>
            <a:pPr marL="0" indent="0">
              <a:buNone/>
            </a:pPr>
            <a:r>
              <a:rPr lang="en-US" sz="3600" dirty="0"/>
              <a:t>customization within plot functions  - labels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1110410"/>
            <a:ext cx="11201400" cy="5604519"/>
          </a:xfrm>
        </p:spPr>
        <p:txBody>
          <a:bodyPr>
            <a:normAutofit fontScale="70000" lnSpcReduction="20000"/>
          </a:bodyPr>
          <a:lstStyle/>
          <a:p>
            <a:pPr marL="0" indent="0" algn="l">
              <a:buNone/>
            </a:pPr>
            <a:r>
              <a:rPr lang="en-CA" dirty="0">
                <a:solidFill>
                  <a:srgbClr val="333333"/>
                </a:solidFill>
              </a:rPr>
              <a:t>add labels to x- and y- axis    </a:t>
            </a:r>
          </a:p>
          <a:p>
            <a:pPr marL="0" indent="0" algn="l">
              <a:buNone/>
            </a:pPr>
            <a:r>
              <a:rPr lang="en-CA" b="0" i="0" dirty="0">
                <a:solidFill>
                  <a:srgbClr val="333333"/>
                </a:solidFill>
                <a:effectLst/>
              </a:rPr>
              <a:t>	</a:t>
            </a:r>
            <a:r>
              <a:rPr lang="en-CA" b="0" i="0" dirty="0" err="1">
                <a:solidFill>
                  <a:srgbClr val="333333"/>
                </a:solidFill>
                <a:effectLst/>
              </a:rPr>
              <a:t>xlab</a:t>
            </a:r>
            <a:r>
              <a:rPr lang="en-CA" dirty="0">
                <a:solidFill>
                  <a:srgbClr val="333333"/>
                </a:solidFill>
              </a:rPr>
              <a:t>=</a:t>
            </a:r>
            <a:r>
              <a:rPr lang="en-CA" b="0" i="0" dirty="0">
                <a:solidFill>
                  <a:srgbClr val="333333"/>
                </a:solidFill>
                <a:effectLst/>
              </a:rPr>
              <a:t> “   ”    and     </a:t>
            </a:r>
            <a:r>
              <a:rPr lang="en-CA" b="0" i="0" dirty="0" err="1">
                <a:solidFill>
                  <a:srgbClr val="333333"/>
                </a:solidFill>
                <a:effectLst/>
              </a:rPr>
              <a:t>ylab</a:t>
            </a:r>
            <a:r>
              <a:rPr lang="en-CA" b="0" i="0" dirty="0">
                <a:solidFill>
                  <a:srgbClr val="333333"/>
                </a:solidFill>
                <a:effectLst/>
              </a:rPr>
              <a:t>=  “   ”</a:t>
            </a:r>
          </a:p>
          <a:p>
            <a:pPr marL="0" indent="0" algn="l">
              <a:buNone/>
            </a:pPr>
            <a:endParaRPr lang="en-CA" b="0" i="0" dirty="0">
              <a:solidFill>
                <a:srgbClr val="333333"/>
              </a:solidFill>
              <a:effectLst/>
            </a:endParaRPr>
          </a:p>
          <a:p>
            <a:pPr marL="0" indent="0" algn="l">
              <a:buNone/>
            </a:pPr>
            <a:r>
              <a:rPr lang="en-CA" dirty="0"/>
              <a:t>add a title</a:t>
            </a:r>
          </a:p>
          <a:p>
            <a:pPr marL="0" indent="0" algn="l">
              <a:buNone/>
            </a:pPr>
            <a:r>
              <a:rPr lang="en-CA" dirty="0"/>
              <a:t>     	main=  “  ”</a:t>
            </a:r>
          </a:p>
          <a:p>
            <a:pPr marL="0" indent="0" algn="l">
              <a:buNone/>
            </a:pPr>
            <a:endParaRPr lang="en-CA" dirty="0"/>
          </a:p>
          <a:p>
            <a:pPr marL="0" indent="0">
              <a:buNone/>
            </a:pPr>
            <a:r>
              <a:rPr lang="en-CA" dirty="0"/>
              <a:t>size of labels /title</a:t>
            </a:r>
          </a:p>
          <a:p>
            <a:pPr marL="0" indent="0">
              <a:buNone/>
            </a:pPr>
            <a:r>
              <a:rPr lang="en-CA" dirty="0"/>
              <a:t>	</a:t>
            </a:r>
            <a:r>
              <a:rPr lang="en-CA" dirty="0" err="1"/>
              <a:t>cex.lab</a:t>
            </a:r>
            <a:r>
              <a:rPr lang="en-CA" dirty="0"/>
              <a:t> =  and  </a:t>
            </a:r>
            <a:r>
              <a:rPr lang="en-CA" dirty="0" err="1"/>
              <a:t>cex.main</a:t>
            </a:r>
            <a:r>
              <a:rPr lang="en-CA" dirty="0"/>
              <a:t>=   number  (magnification or shrinkage)</a:t>
            </a:r>
          </a:p>
          <a:p>
            <a:pPr marL="0" indent="0">
              <a:buNone/>
            </a:pPr>
            <a:endParaRPr lang="en-CA" dirty="0"/>
          </a:p>
          <a:p>
            <a:pPr marL="0" indent="0" algn="l">
              <a:buNone/>
            </a:pPr>
            <a:r>
              <a:rPr lang="en-CA" dirty="0"/>
              <a:t>font style (1:normal, 2: bold, 3: italics, 4:bold italics) </a:t>
            </a:r>
          </a:p>
          <a:p>
            <a:pPr marL="0" indent="0" algn="l">
              <a:buNone/>
            </a:pPr>
            <a:r>
              <a:rPr lang="en-CA" dirty="0"/>
              <a:t>	</a:t>
            </a:r>
            <a:r>
              <a:rPr lang="en-CA" dirty="0" err="1"/>
              <a:t>font.lab</a:t>
            </a:r>
            <a:r>
              <a:rPr lang="en-CA" dirty="0"/>
              <a:t> = , and </a:t>
            </a:r>
            <a:r>
              <a:rPr lang="en-CA" dirty="0" err="1"/>
              <a:t>font.main</a:t>
            </a:r>
            <a:r>
              <a:rPr lang="en-CA" dirty="0"/>
              <a:t> =</a:t>
            </a:r>
          </a:p>
          <a:p>
            <a:pPr marL="0" indent="0" algn="l">
              <a:buNone/>
            </a:pPr>
            <a:endParaRPr lang="en-CA" dirty="0"/>
          </a:p>
          <a:p>
            <a:pPr marL="0" indent="0">
              <a:buNone/>
            </a:pPr>
            <a:r>
              <a:rPr lang="en-US" sz="3100" dirty="0">
                <a:latin typeface="Courier" pitchFamily="2" charset="0"/>
              </a:rPr>
              <a:t>plot(x=</a:t>
            </a:r>
            <a:r>
              <a:rPr lang="en-US" sz="3100" dirty="0" err="1">
                <a:latin typeface="Courier" pitchFamily="2" charset="0"/>
              </a:rPr>
              <a:t>flowers$weight</a:t>
            </a:r>
            <a:r>
              <a:rPr lang="en-US" sz="3100" dirty="0">
                <a:latin typeface="Courier" pitchFamily="2" charset="0"/>
              </a:rPr>
              <a:t>, y=</a:t>
            </a:r>
            <a:r>
              <a:rPr lang="en-US" sz="3100" dirty="0" err="1">
                <a:latin typeface="Courier" pitchFamily="2" charset="0"/>
              </a:rPr>
              <a:t>flowers$flowers</a:t>
            </a:r>
            <a:r>
              <a:rPr lang="en-US" sz="3100" dirty="0">
                <a:latin typeface="Courier" pitchFamily="2" charset="0"/>
              </a:rPr>
              <a:t>, </a:t>
            </a:r>
          </a:p>
          <a:p>
            <a:pPr marL="0" indent="0">
              <a:buNone/>
            </a:pPr>
            <a:r>
              <a:rPr lang="en-US" sz="3100" dirty="0">
                <a:latin typeface="Courier" pitchFamily="2" charset="0"/>
              </a:rPr>
              <a:t>	</a:t>
            </a:r>
            <a:r>
              <a:rPr lang="en-US" sz="3100" dirty="0" err="1">
                <a:latin typeface="Courier" pitchFamily="2" charset="0"/>
              </a:rPr>
              <a:t>xlab</a:t>
            </a:r>
            <a:r>
              <a:rPr lang="en-US" sz="3100" dirty="0">
                <a:latin typeface="Courier" pitchFamily="2" charset="0"/>
              </a:rPr>
              <a:t>= “weight (g)” , </a:t>
            </a:r>
            <a:r>
              <a:rPr lang="en-US" sz="3100" dirty="0" err="1">
                <a:latin typeface="Courier" pitchFamily="2" charset="0"/>
              </a:rPr>
              <a:t>ylab</a:t>
            </a:r>
            <a:r>
              <a:rPr lang="en-US" sz="3100" dirty="0">
                <a:latin typeface="Courier" pitchFamily="2" charset="0"/>
              </a:rPr>
              <a:t>=“counts of flowers”,</a:t>
            </a:r>
          </a:p>
          <a:p>
            <a:pPr marL="0" indent="0">
              <a:buNone/>
            </a:pPr>
            <a:r>
              <a:rPr lang="en-US" sz="3100" dirty="0">
                <a:latin typeface="Courier" pitchFamily="2" charset="0"/>
              </a:rPr>
              <a:t>	main = “Plot of numbers of Petunia flowers\</a:t>
            </a:r>
            <a:r>
              <a:rPr lang="en-US" sz="3100" dirty="0" err="1">
                <a:latin typeface="Courier" pitchFamily="2" charset="0"/>
              </a:rPr>
              <a:t>nby</a:t>
            </a:r>
            <a:r>
              <a:rPr lang="en-US" sz="3100" dirty="0">
                <a:latin typeface="Courier" pitchFamily="2" charset="0"/>
              </a:rPr>
              <a:t> shoot weight”, </a:t>
            </a:r>
            <a:r>
              <a:rPr lang="en-US" sz="3100" dirty="0" err="1">
                <a:latin typeface="Courier" pitchFamily="2" charset="0"/>
              </a:rPr>
              <a:t>cex.lab</a:t>
            </a:r>
            <a:r>
              <a:rPr lang="en-US" sz="3100" dirty="0">
                <a:latin typeface="Courier" pitchFamily="2" charset="0"/>
              </a:rPr>
              <a:t> = 1.2, </a:t>
            </a:r>
            <a:r>
              <a:rPr lang="en-US" sz="3100" dirty="0" err="1">
                <a:latin typeface="Courier" pitchFamily="2" charset="0"/>
              </a:rPr>
              <a:t>font.lab</a:t>
            </a:r>
            <a:r>
              <a:rPr lang="en-US" sz="3100" dirty="0">
                <a:latin typeface="Courier" pitchFamily="2" charset="0"/>
              </a:rPr>
              <a:t>=3, </a:t>
            </a:r>
            <a:r>
              <a:rPr lang="en-US" sz="3100" dirty="0" err="1">
                <a:latin typeface="Courier" pitchFamily="2" charset="0"/>
              </a:rPr>
              <a:t>cex.main</a:t>
            </a:r>
            <a:r>
              <a:rPr lang="en-US" sz="3100" dirty="0">
                <a:latin typeface="Courier" pitchFamily="2" charset="0"/>
              </a:rPr>
              <a:t>= 2, </a:t>
            </a:r>
            <a:r>
              <a:rPr lang="en-US" sz="3100" dirty="0" err="1">
                <a:latin typeface="Courier" pitchFamily="2" charset="0"/>
              </a:rPr>
              <a:t>font.main</a:t>
            </a:r>
            <a:r>
              <a:rPr lang="en-US" sz="3100" dirty="0">
                <a:latin typeface="Courier" pitchFamily="2" charset="0"/>
              </a:rPr>
              <a:t>=4) </a:t>
            </a:r>
          </a:p>
          <a:p>
            <a:pPr marL="0" indent="0" algn="l">
              <a:buNone/>
            </a:pPr>
            <a:endParaRPr lang="en-CA" sz="2400" i="0" dirty="0">
              <a:solidFill>
                <a:srgbClr val="333333"/>
              </a:solidFill>
              <a:effectLst/>
              <a:latin typeface="Helvetica Neue" panose="02000503000000020004" pitchFamily="2" charset="0"/>
            </a:endParaRPr>
          </a:p>
          <a:p>
            <a:pPr marL="0" indent="0" algn="l">
              <a:buNone/>
            </a:pPr>
            <a:endParaRPr lang="en-CA"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1330343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C92E1532-DDCC-0FA2-DC9C-6CCFCC707889}"/>
              </a:ext>
            </a:extLst>
          </p:cNvPr>
          <p:cNvPicPr>
            <a:picLocks noGrp="1" noChangeAspect="1"/>
          </p:cNvPicPr>
          <p:nvPr>
            <p:ph idx="1"/>
          </p:nvPr>
        </p:nvPicPr>
        <p:blipFill>
          <a:blip r:embed="rId3"/>
          <a:stretch>
            <a:fillRect/>
          </a:stretch>
        </p:blipFill>
        <p:spPr>
          <a:xfrm>
            <a:off x="1878436" y="729000"/>
            <a:ext cx="8435128" cy="5400000"/>
          </a:xfrm>
        </p:spPr>
      </p:pic>
    </p:spTree>
    <p:extLst>
      <p:ext uri="{BB962C8B-B14F-4D97-AF65-F5344CB8AC3E}">
        <p14:creationId xmlns:p14="http://schemas.microsoft.com/office/powerpoint/2010/main" val="1827397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0"/>
            <a:ext cx="11811000" cy="1325563"/>
          </a:xfrm>
        </p:spPr>
        <p:txBody>
          <a:bodyPr>
            <a:normAutofit/>
          </a:bodyPr>
          <a:lstStyle/>
          <a:p>
            <a:pPr marL="0" indent="0">
              <a:buNone/>
            </a:pPr>
            <a:r>
              <a:rPr lang="en-US" sz="3600" dirty="0"/>
              <a:t>customization within plot functions </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1322371"/>
            <a:ext cx="11201400" cy="5146219"/>
          </a:xfrm>
        </p:spPr>
        <p:txBody>
          <a:bodyPr>
            <a:normAutofit/>
          </a:bodyPr>
          <a:lstStyle/>
          <a:p>
            <a:pPr marL="0" indent="0" algn="l">
              <a:buNone/>
            </a:pPr>
            <a:r>
              <a:rPr lang="en-CA" dirty="0">
                <a:solidFill>
                  <a:srgbClr val="333333"/>
                </a:solidFill>
              </a:rPr>
              <a:t>adjust x and y range</a:t>
            </a:r>
            <a:endParaRPr lang="en-CA" b="0" i="0" dirty="0">
              <a:solidFill>
                <a:srgbClr val="333333"/>
              </a:solidFill>
              <a:effectLst/>
            </a:endParaRPr>
          </a:p>
          <a:p>
            <a:pPr marL="0" indent="0" algn="l">
              <a:buNone/>
            </a:pPr>
            <a:r>
              <a:rPr lang="en-CA" b="0" i="0" dirty="0">
                <a:solidFill>
                  <a:srgbClr val="333333"/>
                </a:solidFill>
                <a:effectLst/>
              </a:rPr>
              <a:t>	</a:t>
            </a:r>
            <a:r>
              <a:rPr lang="en-CA" b="0" i="0" dirty="0" err="1">
                <a:solidFill>
                  <a:srgbClr val="333333"/>
                </a:solidFill>
                <a:effectLst/>
              </a:rPr>
              <a:t>xlim</a:t>
            </a:r>
            <a:r>
              <a:rPr lang="en-CA" dirty="0">
                <a:solidFill>
                  <a:srgbClr val="333333"/>
                </a:solidFill>
              </a:rPr>
              <a:t>=</a:t>
            </a:r>
            <a:r>
              <a:rPr lang="en-CA" b="0" i="0" dirty="0">
                <a:solidFill>
                  <a:srgbClr val="333333"/>
                </a:solidFill>
                <a:effectLst/>
              </a:rPr>
              <a:t> and </a:t>
            </a:r>
            <a:r>
              <a:rPr lang="en-CA" b="0" i="0" dirty="0" err="1">
                <a:solidFill>
                  <a:srgbClr val="333333"/>
                </a:solidFill>
                <a:effectLst/>
              </a:rPr>
              <a:t>ylim</a:t>
            </a:r>
            <a:r>
              <a:rPr lang="en-CA" b="0" i="0" dirty="0">
                <a:solidFill>
                  <a:srgbClr val="333333"/>
                </a:solidFill>
                <a:effectLst/>
              </a:rPr>
              <a:t> =        set with  </a:t>
            </a:r>
            <a:r>
              <a:rPr lang="en-CA" dirty="0"/>
              <a:t>c(min, max)</a:t>
            </a:r>
          </a:p>
          <a:p>
            <a:pPr marL="0" indent="0" algn="l">
              <a:buNone/>
            </a:pPr>
            <a:endParaRPr lang="en-CA" dirty="0"/>
          </a:p>
          <a:p>
            <a:pPr marL="0" indent="0" algn="l">
              <a:buNone/>
            </a:pPr>
            <a:r>
              <a:rPr lang="en-CA" dirty="0"/>
              <a:t>adjust box type around plot </a:t>
            </a:r>
          </a:p>
          <a:p>
            <a:pPr marL="0" indent="0" algn="l">
              <a:buNone/>
            </a:pPr>
            <a:r>
              <a:rPr lang="en-CA" dirty="0"/>
              <a:t>	</a:t>
            </a:r>
            <a:r>
              <a:rPr lang="en-CA" dirty="0" err="1"/>
              <a:t>bty</a:t>
            </a:r>
            <a:r>
              <a:rPr lang="en-CA" dirty="0"/>
              <a:t> =    (“o”, “l” , “n” , “u”)       default= “o”</a:t>
            </a:r>
          </a:p>
          <a:p>
            <a:pPr marL="0" indent="0" algn="l">
              <a:buNone/>
            </a:pPr>
            <a:r>
              <a:rPr lang="en-CA" dirty="0"/>
              <a:t>	(4-sides, bottom &amp; left, none, bottom left &amp; right)</a:t>
            </a:r>
          </a:p>
          <a:p>
            <a:pPr marL="0" indent="0" algn="l">
              <a:buNone/>
            </a:pPr>
            <a:endParaRPr lang="en-CA" dirty="0"/>
          </a:p>
          <a:p>
            <a:pPr marL="0" indent="0">
              <a:buNone/>
            </a:pPr>
            <a:r>
              <a:rPr lang="en-US" sz="2400" dirty="0">
                <a:latin typeface="Courier" pitchFamily="2" charset="0"/>
              </a:rPr>
              <a:t>plot(x=</a:t>
            </a:r>
            <a:r>
              <a:rPr lang="en-US" sz="2400" dirty="0" err="1">
                <a:latin typeface="Courier" pitchFamily="2" charset="0"/>
              </a:rPr>
              <a:t>flowers$weight</a:t>
            </a:r>
            <a:r>
              <a:rPr lang="en-US" sz="2400" dirty="0">
                <a:latin typeface="Courier" pitchFamily="2" charset="0"/>
              </a:rPr>
              <a:t>, y=</a:t>
            </a:r>
            <a:r>
              <a:rPr lang="en-US" sz="2400" dirty="0" err="1">
                <a:latin typeface="Courier" pitchFamily="2" charset="0"/>
              </a:rPr>
              <a:t>flowers$flowers</a:t>
            </a:r>
            <a:r>
              <a:rPr lang="en-US" sz="2400" dirty="0">
                <a:latin typeface="Courier" pitchFamily="2" charset="0"/>
              </a:rPr>
              <a:t>, </a:t>
            </a:r>
          </a:p>
          <a:p>
            <a:pPr marL="0" indent="0">
              <a:buNone/>
            </a:pPr>
            <a:r>
              <a:rPr lang="en-US" sz="2400" dirty="0">
                <a:latin typeface="Courier" pitchFamily="2" charset="0"/>
              </a:rPr>
              <a:t>	</a:t>
            </a:r>
            <a:r>
              <a:rPr lang="en-US" sz="2400" dirty="0" err="1">
                <a:latin typeface="Courier" pitchFamily="2" charset="0"/>
              </a:rPr>
              <a:t>xlab</a:t>
            </a:r>
            <a:r>
              <a:rPr lang="en-US" sz="2400" dirty="0">
                <a:latin typeface="Courier" pitchFamily="2" charset="0"/>
              </a:rPr>
              <a:t>= “weight (g)” , </a:t>
            </a:r>
            <a:r>
              <a:rPr lang="en-US" sz="2400" dirty="0" err="1">
                <a:latin typeface="Courier" pitchFamily="2" charset="0"/>
              </a:rPr>
              <a:t>ylab</a:t>
            </a:r>
            <a:r>
              <a:rPr lang="en-US" sz="2400" dirty="0">
                <a:latin typeface="Courier" pitchFamily="2" charset="0"/>
              </a:rPr>
              <a:t>=“counts of flowers”,</a:t>
            </a:r>
          </a:p>
          <a:p>
            <a:pPr marL="0" indent="0">
              <a:buNone/>
            </a:pPr>
            <a:r>
              <a:rPr lang="en-US" sz="2400" dirty="0">
                <a:latin typeface="Courier" pitchFamily="2" charset="0"/>
              </a:rPr>
              <a:t>	</a:t>
            </a:r>
            <a:r>
              <a:rPr lang="en-US" sz="2400" b="1" dirty="0" err="1">
                <a:latin typeface="Courier" pitchFamily="2" charset="0"/>
              </a:rPr>
              <a:t>xlim</a:t>
            </a:r>
            <a:r>
              <a:rPr lang="en-US" sz="2400" b="1" dirty="0">
                <a:latin typeface="Courier" pitchFamily="2" charset="0"/>
              </a:rPr>
              <a:t> = c(0,25), </a:t>
            </a:r>
            <a:r>
              <a:rPr lang="en-US" sz="2400" b="1" dirty="0" err="1">
                <a:latin typeface="Courier" pitchFamily="2" charset="0"/>
              </a:rPr>
              <a:t>ylim</a:t>
            </a:r>
            <a:r>
              <a:rPr lang="en-US" sz="2400" b="1" dirty="0">
                <a:latin typeface="Courier" pitchFamily="2" charset="0"/>
              </a:rPr>
              <a:t> = c(0,20), </a:t>
            </a:r>
            <a:r>
              <a:rPr lang="en-US" sz="2400" b="1" dirty="0" err="1">
                <a:latin typeface="Courier" pitchFamily="2" charset="0"/>
              </a:rPr>
              <a:t>bty</a:t>
            </a:r>
            <a:r>
              <a:rPr lang="en-US" sz="2400" b="1" dirty="0">
                <a:latin typeface="Courier" pitchFamily="2" charset="0"/>
              </a:rPr>
              <a:t> = </a:t>
            </a:r>
            <a:r>
              <a:rPr lang="en-CA" sz="2400" b="1" dirty="0"/>
              <a:t>“l”</a:t>
            </a:r>
            <a:r>
              <a:rPr lang="en-US" sz="2400" dirty="0">
                <a:latin typeface="Courier" pitchFamily="2" charset="0"/>
              </a:rPr>
              <a:t>)</a:t>
            </a:r>
            <a:endParaRPr lang="en-CA" sz="2400" b="0" i="0" dirty="0">
              <a:solidFill>
                <a:srgbClr val="333333"/>
              </a:solidFill>
              <a:effectLst/>
              <a:latin typeface="Helvetica Neue" panose="02000503000000020004" pitchFamily="2" charset="0"/>
            </a:endParaRPr>
          </a:p>
          <a:p>
            <a:pPr marL="0" indent="0" algn="l">
              <a:buNone/>
            </a:pPr>
            <a:endParaRPr lang="en-CA" b="0" i="0" dirty="0">
              <a:solidFill>
                <a:srgbClr val="333333"/>
              </a:solidFill>
              <a:effectLst/>
              <a:latin typeface="Helvetica Neue" panose="02000503000000020004" pitchFamily="2" charset="0"/>
            </a:endParaRPr>
          </a:p>
        </p:txBody>
      </p:sp>
    </p:spTree>
    <p:extLst>
      <p:ext uri="{BB962C8B-B14F-4D97-AF65-F5344CB8AC3E}">
        <p14:creationId xmlns:p14="http://schemas.microsoft.com/office/powerpoint/2010/main" val="3756317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31D56426-C478-2DF7-AA02-B3B9E84C63D2}"/>
              </a:ext>
            </a:extLst>
          </p:cNvPr>
          <p:cNvPicPr>
            <a:picLocks noGrp="1" noChangeAspect="1"/>
          </p:cNvPicPr>
          <p:nvPr>
            <p:ph idx="1"/>
          </p:nvPr>
        </p:nvPicPr>
        <p:blipFill>
          <a:blip r:embed="rId3"/>
          <a:stretch>
            <a:fillRect/>
          </a:stretch>
        </p:blipFill>
        <p:spPr>
          <a:xfrm>
            <a:off x="634462" y="138024"/>
            <a:ext cx="10404653" cy="6466444"/>
          </a:xfrm>
        </p:spPr>
      </p:pic>
    </p:spTree>
    <p:extLst>
      <p:ext uri="{BB962C8B-B14F-4D97-AF65-F5344CB8AC3E}">
        <p14:creationId xmlns:p14="http://schemas.microsoft.com/office/powerpoint/2010/main" val="1847967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215153"/>
            <a:ext cx="11811000" cy="1325563"/>
          </a:xfrm>
        </p:spPr>
        <p:txBody>
          <a:bodyPr>
            <a:normAutofit/>
          </a:bodyPr>
          <a:lstStyle/>
          <a:p>
            <a:pPr marL="0" indent="0">
              <a:buNone/>
            </a:pPr>
            <a:r>
              <a:rPr lang="en-US" sz="3600" dirty="0"/>
              <a:t>customization within plot functions   tick marks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648523"/>
            <a:ext cx="11201400" cy="1189680"/>
          </a:xfrm>
        </p:spPr>
        <p:txBody>
          <a:bodyPr>
            <a:normAutofit/>
          </a:bodyPr>
          <a:lstStyle/>
          <a:p>
            <a:pPr marL="0" indent="0" algn="l">
              <a:buNone/>
            </a:pPr>
            <a:r>
              <a:rPr lang="en-CA" dirty="0">
                <a:solidFill>
                  <a:srgbClr val="333333"/>
                </a:solidFill>
              </a:rPr>
              <a:t>adjust label orientation on tick marks  (default = 0; parallel)</a:t>
            </a:r>
          </a:p>
          <a:p>
            <a:pPr marL="0" indent="0" algn="l">
              <a:buNone/>
            </a:pPr>
            <a:r>
              <a:rPr lang="en-CA" dirty="0">
                <a:solidFill>
                  <a:srgbClr val="333333"/>
                </a:solidFill>
              </a:rPr>
              <a:t>    las =   (0, 1, 2, 3)</a:t>
            </a:r>
            <a:endParaRPr lang="en-CA" dirty="0"/>
          </a:p>
          <a:p>
            <a:pPr marL="0" indent="0" algn="l">
              <a:buNone/>
            </a:pPr>
            <a:endParaRPr lang="en-CA" b="0" i="0" dirty="0">
              <a:solidFill>
                <a:srgbClr val="333333"/>
              </a:solidFill>
              <a:effectLst/>
              <a:latin typeface="Helvetica Neue" panose="02000503000000020004" pitchFamily="2" charset="0"/>
            </a:endParaRPr>
          </a:p>
        </p:txBody>
      </p:sp>
      <p:pic>
        <p:nvPicPr>
          <p:cNvPr id="11" name="Picture 10">
            <a:extLst>
              <a:ext uri="{FF2B5EF4-FFF2-40B4-BE49-F238E27FC236}">
                <a16:creationId xmlns:a16="http://schemas.microsoft.com/office/drawing/2014/main" id="{4FFAD715-5059-4EFB-A395-BB199B1520C3}"/>
              </a:ext>
            </a:extLst>
          </p:cNvPr>
          <p:cNvPicPr>
            <a:picLocks noChangeAspect="1"/>
          </p:cNvPicPr>
          <p:nvPr/>
        </p:nvPicPr>
        <p:blipFill>
          <a:blip r:embed="rId3"/>
          <a:stretch>
            <a:fillRect/>
          </a:stretch>
        </p:blipFill>
        <p:spPr>
          <a:xfrm>
            <a:off x="1905000" y="1709738"/>
            <a:ext cx="7772400" cy="4830510"/>
          </a:xfrm>
          <a:prstGeom prst="rect">
            <a:avLst/>
          </a:prstGeom>
        </p:spPr>
      </p:pic>
      <p:sp>
        <p:nvSpPr>
          <p:cNvPr id="12" name="TextBox 11">
            <a:extLst>
              <a:ext uri="{FF2B5EF4-FFF2-40B4-BE49-F238E27FC236}">
                <a16:creationId xmlns:a16="http://schemas.microsoft.com/office/drawing/2014/main" id="{680048D6-2660-6CBE-4E4F-9CB437C3C055}"/>
              </a:ext>
            </a:extLst>
          </p:cNvPr>
          <p:cNvSpPr txBox="1"/>
          <p:nvPr/>
        </p:nvSpPr>
        <p:spPr>
          <a:xfrm>
            <a:off x="495300" y="2332547"/>
            <a:ext cx="926664" cy="369332"/>
          </a:xfrm>
          <a:prstGeom prst="rect">
            <a:avLst/>
          </a:prstGeom>
          <a:noFill/>
        </p:spPr>
        <p:txBody>
          <a:bodyPr wrap="none" rtlCol="0">
            <a:spAutoFit/>
          </a:bodyPr>
          <a:lstStyle/>
          <a:p>
            <a:r>
              <a:rPr lang="en-US" dirty="0"/>
              <a:t>Parallel</a:t>
            </a:r>
          </a:p>
        </p:txBody>
      </p:sp>
      <p:sp>
        <p:nvSpPr>
          <p:cNvPr id="13" name="TextBox 12">
            <a:extLst>
              <a:ext uri="{FF2B5EF4-FFF2-40B4-BE49-F238E27FC236}">
                <a16:creationId xmlns:a16="http://schemas.microsoft.com/office/drawing/2014/main" id="{A38BA50A-B8FB-8C02-4430-78B69937DB87}"/>
              </a:ext>
            </a:extLst>
          </p:cNvPr>
          <p:cNvSpPr txBox="1"/>
          <p:nvPr/>
        </p:nvSpPr>
        <p:spPr>
          <a:xfrm>
            <a:off x="10115550" y="2517213"/>
            <a:ext cx="1214243" cy="369332"/>
          </a:xfrm>
          <a:prstGeom prst="rect">
            <a:avLst/>
          </a:prstGeom>
          <a:noFill/>
        </p:spPr>
        <p:txBody>
          <a:bodyPr wrap="none" rtlCol="0">
            <a:spAutoFit/>
          </a:bodyPr>
          <a:lstStyle/>
          <a:p>
            <a:r>
              <a:rPr lang="en-US" dirty="0"/>
              <a:t>Horizontal</a:t>
            </a:r>
          </a:p>
        </p:txBody>
      </p:sp>
      <p:sp>
        <p:nvSpPr>
          <p:cNvPr id="14" name="TextBox 13">
            <a:extLst>
              <a:ext uri="{FF2B5EF4-FFF2-40B4-BE49-F238E27FC236}">
                <a16:creationId xmlns:a16="http://schemas.microsoft.com/office/drawing/2014/main" id="{B615434A-69E4-FC73-F224-C03EBAA48766}"/>
              </a:ext>
            </a:extLst>
          </p:cNvPr>
          <p:cNvSpPr txBox="1"/>
          <p:nvPr/>
        </p:nvSpPr>
        <p:spPr>
          <a:xfrm>
            <a:off x="168511" y="4835132"/>
            <a:ext cx="1580241" cy="369332"/>
          </a:xfrm>
          <a:prstGeom prst="rect">
            <a:avLst/>
          </a:prstGeom>
          <a:noFill/>
        </p:spPr>
        <p:txBody>
          <a:bodyPr wrap="none" rtlCol="0">
            <a:spAutoFit/>
          </a:bodyPr>
          <a:lstStyle/>
          <a:p>
            <a:r>
              <a:rPr lang="en-US" dirty="0"/>
              <a:t>Perpendicular</a:t>
            </a:r>
          </a:p>
        </p:txBody>
      </p:sp>
      <p:sp>
        <p:nvSpPr>
          <p:cNvPr id="15" name="TextBox 14">
            <a:extLst>
              <a:ext uri="{FF2B5EF4-FFF2-40B4-BE49-F238E27FC236}">
                <a16:creationId xmlns:a16="http://schemas.microsoft.com/office/drawing/2014/main" id="{9993576F-DB13-09BA-D7B8-605E21F6E61F}"/>
              </a:ext>
            </a:extLst>
          </p:cNvPr>
          <p:cNvSpPr txBox="1"/>
          <p:nvPr/>
        </p:nvSpPr>
        <p:spPr>
          <a:xfrm>
            <a:off x="10051158" y="5019798"/>
            <a:ext cx="941348" cy="369332"/>
          </a:xfrm>
          <a:prstGeom prst="rect">
            <a:avLst/>
          </a:prstGeom>
          <a:noFill/>
        </p:spPr>
        <p:txBody>
          <a:bodyPr wrap="none" rtlCol="0">
            <a:spAutoFit/>
          </a:bodyPr>
          <a:lstStyle/>
          <a:p>
            <a:r>
              <a:rPr lang="en-US" dirty="0"/>
              <a:t>Vertical</a:t>
            </a:r>
          </a:p>
        </p:txBody>
      </p:sp>
    </p:spTree>
    <p:extLst>
      <p:ext uri="{BB962C8B-B14F-4D97-AF65-F5344CB8AC3E}">
        <p14:creationId xmlns:p14="http://schemas.microsoft.com/office/powerpoint/2010/main" val="1262479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215153"/>
            <a:ext cx="11811000" cy="1325563"/>
          </a:xfrm>
        </p:spPr>
        <p:txBody>
          <a:bodyPr>
            <a:normAutofit/>
          </a:bodyPr>
          <a:lstStyle/>
          <a:p>
            <a:pPr marL="0" indent="0">
              <a:buNone/>
            </a:pPr>
            <a:r>
              <a:rPr lang="en-US" sz="3600" dirty="0"/>
              <a:t>customization within plot functions   tick marks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648523"/>
            <a:ext cx="11201400" cy="1189680"/>
          </a:xfrm>
        </p:spPr>
        <p:txBody>
          <a:bodyPr>
            <a:normAutofit/>
          </a:bodyPr>
          <a:lstStyle/>
          <a:p>
            <a:pPr marL="0" indent="0" algn="l">
              <a:buNone/>
            </a:pPr>
            <a:r>
              <a:rPr lang="en-CA" dirty="0">
                <a:solidFill>
                  <a:srgbClr val="333333"/>
                </a:solidFill>
              </a:rPr>
              <a:t>adjust size of labels on tick marks   </a:t>
            </a:r>
          </a:p>
          <a:p>
            <a:pPr marL="0" indent="0" algn="l">
              <a:buNone/>
            </a:pPr>
            <a:r>
              <a:rPr lang="en-CA" dirty="0">
                <a:solidFill>
                  <a:srgbClr val="333333"/>
                </a:solidFill>
              </a:rPr>
              <a:t>   </a:t>
            </a:r>
            <a:r>
              <a:rPr lang="en-CA" dirty="0" err="1">
                <a:solidFill>
                  <a:srgbClr val="333333"/>
                </a:solidFill>
              </a:rPr>
              <a:t>cex.axis</a:t>
            </a:r>
            <a:r>
              <a:rPr lang="en-CA" dirty="0">
                <a:solidFill>
                  <a:srgbClr val="333333"/>
                </a:solidFill>
              </a:rPr>
              <a:t> = number (magnification or shrinkage)</a:t>
            </a:r>
          </a:p>
          <a:p>
            <a:pPr marL="0" indent="0" algn="l">
              <a:buNone/>
            </a:pPr>
            <a:endParaRPr lang="en-CA" dirty="0"/>
          </a:p>
          <a:p>
            <a:pPr marL="0" indent="0" algn="l">
              <a:buNone/>
            </a:pPr>
            <a:endParaRPr lang="en-CA" b="0" i="0" dirty="0">
              <a:solidFill>
                <a:srgbClr val="333333"/>
              </a:solidFill>
              <a:effectLst/>
              <a:latin typeface="Helvetica Neue" panose="02000503000000020004" pitchFamily="2" charset="0"/>
            </a:endParaRPr>
          </a:p>
        </p:txBody>
      </p:sp>
      <p:pic>
        <p:nvPicPr>
          <p:cNvPr id="16" name="Picture 15">
            <a:extLst>
              <a:ext uri="{FF2B5EF4-FFF2-40B4-BE49-F238E27FC236}">
                <a16:creationId xmlns:a16="http://schemas.microsoft.com/office/drawing/2014/main" id="{E395E0C4-5D18-C918-6C87-08381F01CFF7}"/>
              </a:ext>
            </a:extLst>
          </p:cNvPr>
          <p:cNvPicPr>
            <a:picLocks noChangeAspect="1"/>
          </p:cNvPicPr>
          <p:nvPr/>
        </p:nvPicPr>
        <p:blipFill>
          <a:blip r:embed="rId3"/>
          <a:stretch>
            <a:fillRect/>
          </a:stretch>
        </p:blipFill>
        <p:spPr>
          <a:xfrm>
            <a:off x="1919287" y="1838203"/>
            <a:ext cx="7772400" cy="4830510"/>
          </a:xfrm>
          <a:prstGeom prst="rect">
            <a:avLst/>
          </a:prstGeom>
        </p:spPr>
      </p:pic>
      <p:cxnSp>
        <p:nvCxnSpPr>
          <p:cNvPr id="18" name="Straight Arrow Connector 17">
            <a:extLst>
              <a:ext uri="{FF2B5EF4-FFF2-40B4-BE49-F238E27FC236}">
                <a16:creationId xmlns:a16="http://schemas.microsoft.com/office/drawing/2014/main" id="{5ECBCDCB-D4AB-2988-40AC-041E60DBED62}"/>
              </a:ext>
            </a:extLst>
          </p:cNvPr>
          <p:cNvCxnSpPr/>
          <p:nvPr/>
        </p:nvCxnSpPr>
        <p:spPr>
          <a:xfrm flipV="1">
            <a:off x="1794294" y="6055743"/>
            <a:ext cx="586597" cy="465827"/>
          </a:xfrm>
          <a:prstGeom prst="straightConnector1">
            <a:avLst/>
          </a:prstGeom>
          <a:ln w="3492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471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215153"/>
            <a:ext cx="11811000" cy="1325563"/>
          </a:xfrm>
        </p:spPr>
        <p:txBody>
          <a:bodyPr>
            <a:normAutofit/>
          </a:bodyPr>
          <a:lstStyle/>
          <a:p>
            <a:pPr marL="0" indent="0">
              <a:buNone/>
            </a:pPr>
            <a:r>
              <a:rPr lang="en-US" sz="3600" dirty="0"/>
              <a:t>customization within plot functions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648523"/>
            <a:ext cx="9383367" cy="981494"/>
          </a:xfrm>
        </p:spPr>
        <p:txBody>
          <a:bodyPr>
            <a:normAutofit/>
          </a:bodyPr>
          <a:lstStyle/>
          <a:p>
            <a:pPr marL="0" indent="0" algn="l">
              <a:buNone/>
            </a:pPr>
            <a:r>
              <a:rPr lang="en-CA" dirty="0">
                <a:solidFill>
                  <a:srgbClr val="333333"/>
                </a:solidFill>
              </a:rPr>
              <a:t>x and y axis to meet at 0           </a:t>
            </a:r>
            <a:r>
              <a:rPr lang="en-US" sz="2800" dirty="0" err="1">
                <a:latin typeface="Courier" pitchFamily="2" charset="0"/>
              </a:rPr>
              <a:t>xaxs</a:t>
            </a:r>
            <a:r>
              <a:rPr lang="en-US" sz="2800" dirty="0">
                <a:latin typeface="Courier" pitchFamily="2" charset="0"/>
              </a:rPr>
              <a:t>= "</a:t>
            </a:r>
            <a:r>
              <a:rPr lang="en-US" sz="2800" dirty="0" err="1">
                <a:latin typeface="Courier" pitchFamily="2" charset="0"/>
              </a:rPr>
              <a:t>i</a:t>
            </a:r>
            <a:r>
              <a:rPr lang="en-US" sz="2800" dirty="0">
                <a:latin typeface="Courier" pitchFamily="2" charset="0"/>
              </a:rPr>
              <a:t>"</a:t>
            </a:r>
            <a:r>
              <a:rPr lang="en-CA" dirty="0">
                <a:solidFill>
                  <a:srgbClr val="333333"/>
                </a:solidFill>
              </a:rPr>
              <a:t>and </a:t>
            </a:r>
            <a:r>
              <a:rPr lang="en-US" sz="2800" dirty="0" err="1">
                <a:latin typeface="Courier" pitchFamily="2" charset="0"/>
              </a:rPr>
              <a:t>yaxs</a:t>
            </a:r>
            <a:r>
              <a:rPr lang="en-US" sz="2800" dirty="0">
                <a:latin typeface="Courier" pitchFamily="2" charset="0"/>
              </a:rPr>
              <a:t>= "</a:t>
            </a:r>
            <a:r>
              <a:rPr lang="en-US" sz="2800" dirty="0" err="1">
                <a:latin typeface="Courier" pitchFamily="2" charset="0"/>
              </a:rPr>
              <a:t>i</a:t>
            </a:r>
            <a:r>
              <a:rPr lang="en-US" sz="2800" dirty="0">
                <a:latin typeface="Courier" pitchFamily="2" charset="0"/>
              </a:rPr>
              <a:t>" </a:t>
            </a:r>
            <a:endParaRPr lang="en-CA" dirty="0">
              <a:solidFill>
                <a:srgbClr val="333333"/>
              </a:solidFill>
            </a:endParaRPr>
          </a:p>
          <a:p>
            <a:pPr marL="0" indent="0" algn="l">
              <a:buNone/>
            </a:pPr>
            <a:r>
              <a:rPr lang="en-CA" sz="2400" dirty="0">
                <a:solidFill>
                  <a:srgbClr val="333333"/>
                </a:solidFill>
                <a:latin typeface="Courier" pitchFamily="2" charset="0"/>
              </a:rPr>
              <a:t> </a:t>
            </a:r>
            <a:endParaRPr lang="en-CA" sz="2400" dirty="0">
              <a:solidFill>
                <a:srgbClr val="333333"/>
              </a:solidFill>
            </a:endParaRPr>
          </a:p>
          <a:p>
            <a:pPr marL="0" indent="0" algn="l">
              <a:buNone/>
            </a:pPr>
            <a:endParaRPr lang="en-CA" dirty="0"/>
          </a:p>
          <a:p>
            <a:pPr marL="0" indent="0" algn="l">
              <a:buNone/>
            </a:pPr>
            <a:endParaRPr lang="en-CA" b="0" i="0" dirty="0">
              <a:solidFill>
                <a:srgbClr val="333333"/>
              </a:solidFill>
              <a:effectLst/>
              <a:latin typeface="Helvetica Neue" panose="02000503000000020004" pitchFamily="2" charset="0"/>
            </a:endParaRPr>
          </a:p>
        </p:txBody>
      </p:sp>
      <p:sp>
        <p:nvSpPr>
          <p:cNvPr id="5" name="TextBox 4">
            <a:extLst>
              <a:ext uri="{FF2B5EF4-FFF2-40B4-BE49-F238E27FC236}">
                <a16:creationId xmlns:a16="http://schemas.microsoft.com/office/drawing/2014/main" id="{EED23406-1622-5B42-8FB1-60328BA03292}"/>
              </a:ext>
            </a:extLst>
          </p:cNvPr>
          <p:cNvSpPr txBox="1"/>
          <p:nvPr/>
        </p:nvSpPr>
        <p:spPr>
          <a:xfrm>
            <a:off x="495299" y="1172499"/>
            <a:ext cx="10994335" cy="1077218"/>
          </a:xfrm>
          <a:prstGeom prst="rect">
            <a:avLst/>
          </a:prstGeom>
          <a:noFill/>
        </p:spPr>
        <p:txBody>
          <a:bodyPr wrap="square">
            <a:spAutoFit/>
          </a:bodyPr>
          <a:lstStyle/>
          <a:p>
            <a:pPr marL="0" indent="0">
              <a:buNone/>
            </a:pPr>
            <a:r>
              <a:rPr lang="en-US" sz="1600" dirty="0">
                <a:latin typeface="Courier" pitchFamily="2" charset="0"/>
              </a:rPr>
              <a:t>plot(x=</a:t>
            </a:r>
            <a:r>
              <a:rPr lang="en-US" sz="1600" dirty="0" err="1">
                <a:latin typeface="Courier" pitchFamily="2" charset="0"/>
              </a:rPr>
              <a:t>flowers$weight</a:t>
            </a:r>
            <a:r>
              <a:rPr lang="en-US" sz="1600" dirty="0">
                <a:latin typeface="Courier" pitchFamily="2" charset="0"/>
              </a:rPr>
              <a:t>, y=</a:t>
            </a:r>
            <a:r>
              <a:rPr lang="en-US" sz="1600" dirty="0" err="1">
                <a:latin typeface="Courier" pitchFamily="2" charset="0"/>
              </a:rPr>
              <a:t>flowers$flowers</a:t>
            </a:r>
            <a:r>
              <a:rPr lang="en-US" sz="1600" dirty="0">
                <a:latin typeface="Courier" pitchFamily="2" charset="0"/>
              </a:rPr>
              <a:t>, </a:t>
            </a:r>
            <a:r>
              <a:rPr lang="en-US" sz="1600" dirty="0" err="1">
                <a:latin typeface="Courier" pitchFamily="2" charset="0"/>
              </a:rPr>
              <a:t>xlab</a:t>
            </a:r>
            <a:r>
              <a:rPr lang="en-US" sz="1600" dirty="0">
                <a:latin typeface="Courier" pitchFamily="2" charset="0"/>
              </a:rPr>
              <a:t>= "weight (g)" , </a:t>
            </a:r>
            <a:r>
              <a:rPr lang="en-US" sz="1600" dirty="0" err="1">
                <a:latin typeface="Courier" pitchFamily="2" charset="0"/>
              </a:rPr>
              <a:t>ylab</a:t>
            </a:r>
            <a:r>
              <a:rPr lang="en-US" sz="1600" dirty="0">
                <a:latin typeface="Courier" pitchFamily="2" charset="0"/>
              </a:rPr>
              <a:t>="counts of flowers", main = "Plot of numbers of Petunia flowers\</a:t>
            </a:r>
            <a:r>
              <a:rPr lang="en-US" sz="1600" dirty="0" err="1">
                <a:latin typeface="Courier" pitchFamily="2" charset="0"/>
              </a:rPr>
              <a:t>nby</a:t>
            </a:r>
            <a:r>
              <a:rPr lang="en-US" sz="1600" dirty="0">
                <a:latin typeface="Courier" pitchFamily="2" charset="0"/>
              </a:rPr>
              <a:t> shoot weight", </a:t>
            </a:r>
            <a:r>
              <a:rPr lang="en-US" sz="1600" dirty="0" err="1">
                <a:latin typeface="Courier" pitchFamily="2" charset="0"/>
              </a:rPr>
              <a:t>cex.lab</a:t>
            </a:r>
            <a:r>
              <a:rPr lang="en-US" sz="1600" dirty="0">
                <a:latin typeface="Courier" pitchFamily="2" charset="0"/>
              </a:rPr>
              <a:t> = 1.2, </a:t>
            </a:r>
            <a:r>
              <a:rPr lang="en-US" sz="1600" dirty="0" err="1">
                <a:latin typeface="Courier" pitchFamily="2" charset="0"/>
              </a:rPr>
              <a:t>font.lab</a:t>
            </a:r>
            <a:r>
              <a:rPr lang="en-US" sz="1600" dirty="0">
                <a:latin typeface="Courier" pitchFamily="2" charset="0"/>
              </a:rPr>
              <a:t>=3, </a:t>
            </a:r>
            <a:r>
              <a:rPr lang="en-US" sz="1600" dirty="0" err="1">
                <a:latin typeface="Courier" pitchFamily="2" charset="0"/>
              </a:rPr>
              <a:t>cex.main</a:t>
            </a:r>
            <a:r>
              <a:rPr lang="en-US" sz="1600" dirty="0">
                <a:latin typeface="Courier" pitchFamily="2" charset="0"/>
              </a:rPr>
              <a:t>= 2, </a:t>
            </a:r>
            <a:r>
              <a:rPr lang="en-US" sz="1600" dirty="0" err="1">
                <a:latin typeface="Courier" pitchFamily="2" charset="0"/>
              </a:rPr>
              <a:t>font.main</a:t>
            </a:r>
            <a:r>
              <a:rPr lang="en-US" sz="1600" dirty="0">
                <a:latin typeface="Courier" pitchFamily="2" charset="0"/>
              </a:rPr>
              <a:t>=4, </a:t>
            </a:r>
            <a:r>
              <a:rPr lang="en-US" sz="1600" dirty="0" err="1">
                <a:latin typeface="Courier" pitchFamily="2" charset="0"/>
              </a:rPr>
              <a:t>xlim</a:t>
            </a:r>
            <a:r>
              <a:rPr lang="en-US" sz="1600" dirty="0">
                <a:latin typeface="Courier" pitchFamily="2" charset="0"/>
              </a:rPr>
              <a:t> = c(0,25), </a:t>
            </a:r>
            <a:r>
              <a:rPr lang="en-US" sz="1600" dirty="0" err="1">
                <a:latin typeface="Courier" pitchFamily="2" charset="0"/>
              </a:rPr>
              <a:t>ylim</a:t>
            </a:r>
            <a:r>
              <a:rPr lang="en-US" sz="1600" dirty="0">
                <a:latin typeface="Courier" pitchFamily="2" charset="0"/>
              </a:rPr>
              <a:t> = c(0,20), </a:t>
            </a:r>
            <a:r>
              <a:rPr lang="en-US" sz="1600" dirty="0" err="1">
                <a:latin typeface="Courier" pitchFamily="2" charset="0"/>
              </a:rPr>
              <a:t>bty</a:t>
            </a:r>
            <a:r>
              <a:rPr lang="en-US" sz="1600" dirty="0">
                <a:latin typeface="Courier" pitchFamily="2" charset="0"/>
              </a:rPr>
              <a:t> = "l", las=1, </a:t>
            </a:r>
            <a:r>
              <a:rPr lang="en-US" sz="1600" dirty="0" err="1">
                <a:latin typeface="Courier" pitchFamily="2" charset="0"/>
              </a:rPr>
              <a:t>cex.axis</a:t>
            </a:r>
            <a:r>
              <a:rPr lang="en-US" sz="1600" dirty="0">
                <a:latin typeface="Courier" pitchFamily="2" charset="0"/>
              </a:rPr>
              <a:t>=1.2, </a:t>
            </a:r>
            <a:r>
              <a:rPr lang="en-US" sz="1600" b="1" dirty="0" err="1">
                <a:latin typeface="Courier" pitchFamily="2" charset="0"/>
              </a:rPr>
              <a:t>xaxs</a:t>
            </a:r>
            <a:r>
              <a:rPr lang="en-US" sz="1600" b="1" dirty="0">
                <a:latin typeface="Courier" pitchFamily="2" charset="0"/>
              </a:rPr>
              <a:t>= "</a:t>
            </a:r>
            <a:r>
              <a:rPr lang="en-US" sz="1600" b="1" dirty="0" err="1">
                <a:latin typeface="Courier" pitchFamily="2" charset="0"/>
              </a:rPr>
              <a:t>i</a:t>
            </a:r>
            <a:r>
              <a:rPr lang="en-US" sz="1600" b="1" dirty="0">
                <a:latin typeface="Courier" pitchFamily="2" charset="0"/>
              </a:rPr>
              <a:t>", </a:t>
            </a:r>
            <a:r>
              <a:rPr lang="en-US" sz="1600" b="1" dirty="0" err="1">
                <a:latin typeface="Courier" pitchFamily="2" charset="0"/>
              </a:rPr>
              <a:t>yaxs</a:t>
            </a:r>
            <a:r>
              <a:rPr lang="en-US" sz="1600" b="1" dirty="0">
                <a:latin typeface="Courier" pitchFamily="2" charset="0"/>
              </a:rPr>
              <a:t>= "</a:t>
            </a:r>
            <a:r>
              <a:rPr lang="en-US" sz="1600" b="1" dirty="0" err="1">
                <a:latin typeface="Courier" pitchFamily="2" charset="0"/>
              </a:rPr>
              <a:t>i</a:t>
            </a:r>
            <a:r>
              <a:rPr lang="en-US" sz="1600" b="1" dirty="0">
                <a:latin typeface="Courier" pitchFamily="2" charset="0"/>
              </a:rPr>
              <a:t>")</a:t>
            </a:r>
          </a:p>
        </p:txBody>
      </p:sp>
      <p:pic>
        <p:nvPicPr>
          <p:cNvPr id="7" name="Picture 6">
            <a:extLst>
              <a:ext uri="{FF2B5EF4-FFF2-40B4-BE49-F238E27FC236}">
                <a16:creationId xmlns:a16="http://schemas.microsoft.com/office/drawing/2014/main" id="{222601B1-F870-7FDE-5FBD-9E89AF201802}"/>
              </a:ext>
            </a:extLst>
          </p:cNvPr>
          <p:cNvPicPr>
            <a:picLocks noChangeAspect="1"/>
          </p:cNvPicPr>
          <p:nvPr/>
        </p:nvPicPr>
        <p:blipFill>
          <a:blip r:embed="rId3"/>
          <a:stretch>
            <a:fillRect/>
          </a:stretch>
        </p:blipFill>
        <p:spPr>
          <a:xfrm>
            <a:off x="2215449" y="2422481"/>
            <a:ext cx="6928551" cy="4435519"/>
          </a:xfrm>
          <a:prstGeom prst="rect">
            <a:avLst/>
          </a:prstGeom>
        </p:spPr>
      </p:pic>
    </p:spTree>
    <p:extLst>
      <p:ext uri="{BB962C8B-B14F-4D97-AF65-F5344CB8AC3E}">
        <p14:creationId xmlns:p14="http://schemas.microsoft.com/office/powerpoint/2010/main" val="1853425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4965E158-5D0F-18DC-72C9-49F0E861BAA3}"/>
              </a:ext>
            </a:extLst>
          </p:cNvPr>
          <p:cNvPicPr>
            <a:picLocks noGrp="1" noChangeAspect="1"/>
          </p:cNvPicPr>
          <p:nvPr>
            <p:ph idx="1"/>
          </p:nvPr>
        </p:nvPicPr>
        <p:blipFill>
          <a:blip r:embed="rId2"/>
          <a:stretch>
            <a:fillRect/>
          </a:stretch>
        </p:blipFill>
        <p:spPr>
          <a:xfrm>
            <a:off x="1349013" y="914400"/>
            <a:ext cx="9493974" cy="5533218"/>
          </a:xfrm>
        </p:spPr>
      </p:pic>
      <p:sp>
        <p:nvSpPr>
          <p:cNvPr id="2" name="Title 1">
            <a:extLst>
              <a:ext uri="{FF2B5EF4-FFF2-40B4-BE49-F238E27FC236}">
                <a16:creationId xmlns:a16="http://schemas.microsoft.com/office/drawing/2014/main" id="{9B21546C-48DA-1A5B-CCEC-46B016030C3B}"/>
              </a:ext>
            </a:extLst>
          </p:cNvPr>
          <p:cNvSpPr>
            <a:spLocks noGrp="1"/>
          </p:cNvSpPr>
          <p:nvPr>
            <p:ph type="title"/>
          </p:nvPr>
        </p:nvSpPr>
        <p:spPr>
          <a:xfrm>
            <a:off x="88900" y="58736"/>
            <a:ext cx="10515600" cy="622300"/>
          </a:xfrm>
        </p:spPr>
        <p:txBody>
          <a:bodyPr>
            <a:normAutofit fontScale="90000"/>
          </a:bodyPr>
          <a:lstStyle/>
          <a:p>
            <a:r>
              <a:rPr lang="en-US" dirty="0"/>
              <a:t>R studio</a:t>
            </a:r>
          </a:p>
        </p:txBody>
      </p:sp>
    </p:spTree>
    <p:extLst>
      <p:ext uri="{BB962C8B-B14F-4D97-AF65-F5344CB8AC3E}">
        <p14:creationId xmlns:p14="http://schemas.microsoft.com/office/powerpoint/2010/main" val="975936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190500" y="-215153"/>
            <a:ext cx="11811000" cy="1325563"/>
          </a:xfrm>
        </p:spPr>
        <p:txBody>
          <a:bodyPr>
            <a:normAutofit/>
          </a:bodyPr>
          <a:lstStyle/>
          <a:p>
            <a:pPr marL="0" indent="0">
              <a:buNone/>
            </a:pPr>
            <a:r>
              <a:rPr lang="en-US" sz="3600" dirty="0"/>
              <a:t>customization within plot functions    -  symbols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495300" y="938058"/>
            <a:ext cx="11201400" cy="5681106"/>
          </a:xfrm>
        </p:spPr>
        <p:txBody>
          <a:bodyPr>
            <a:normAutofit/>
          </a:bodyPr>
          <a:lstStyle/>
          <a:p>
            <a:pPr marL="0" indent="0" algn="l">
              <a:buNone/>
            </a:pPr>
            <a:r>
              <a:rPr lang="en-CA" b="1" dirty="0">
                <a:solidFill>
                  <a:srgbClr val="333333"/>
                </a:solidFill>
              </a:rPr>
              <a:t>change symbol</a:t>
            </a:r>
            <a:endParaRPr lang="en-CA" b="1" i="0" dirty="0">
              <a:solidFill>
                <a:srgbClr val="333333"/>
              </a:solidFill>
              <a:effectLst/>
            </a:endParaRPr>
          </a:p>
          <a:p>
            <a:pPr marL="0" indent="0" algn="l">
              <a:buNone/>
            </a:pPr>
            <a:r>
              <a:rPr lang="en-CA" b="0" i="0" dirty="0" err="1">
                <a:solidFill>
                  <a:srgbClr val="333333"/>
                </a:solidFill>
                <a:effectLst/>
              </a:rPr>
              <a:t>pch</a:t>
            </a:r>
            <a:r>
              <a:rPr lang="en-CA" b="0" i="0" dirty="0">
                <a:solidFill>
                  <a:srgbClr val="333333"/>
                </a:solidFill>
                <a:effectLst/>
              </a:rPr>
              <a:t> = number (default </a:t>
            </a:r>
            <a:r>
              <a:rPr lang="en-CA" dirty="0">
                <a:solidFill>
                  <a:srgbClr val="333333"/>
                </a:solidFill>
              </a:rPr>
              <a:t>is 1)</a:t>
            </a:r>
            <a:endParaRPr lang="en-CA" dirty="0"/>
          </a:p>
          <a:p>
            <a:pPr marL="0" indent="0" algn="l">
              <a:buNone/>
            </a:pPr>
            <a:r>
              <a:rPr lang="en-CA" dirty="0"/>
              <a:t>	</a:t>
            </a:r>
          </a:p>
          <a:p>
            <a:pPr marL="0" indent="0" algn="l">
              <a:buNone/>
            </a:pPr>
            <a:r>
              <a:rPr lang="en-CA" b="1" dirty="0"/>
              <a:t>adjust color </a:t>
            </a:r>
            <a:r>
              <a:rPr lang="en-CA" dirty="0"/>
              <a:t>of symbol	</a:t>
            </a:r>
          </a:p>
          <a:p>
            <a:pPr marL="0" indent="0" algn="l">
              <a:buNone/>
            </a:pPr>
            <a:r>
              <a:rPr lang="en-CA" b="0" i="0" dirty="0">
                <a:solidFill>
                  <a:srgbClr val="333333"/>
                </a:solidFill>
                <a:effectLst/>
              </a:rPr>
              <a:t>col = (number or “color”)</a:t>
            </a:r>
          </a:p>
          <a:p>
            <a:pPr marL="0" indent="0" algn="l">
              <a:buNone/>
            </a:pPr>
            <a:r>
              <a:rPr lang="en-CA" dirty="0" err="1">
                <a:solidFill>
                  <a:srgbClr val="333333"/>
                </a:solidFill>
              </a:rPr>
              <a:t>bg</a:t>
            </a:r>
            <a:r>
              <a:rPr lang="en-CA" dirty="0">
                <a:solidFill>
                  <a:srgbClr val="333333"/>
                </a:solidFill>
              </a:rPr>
              <a:t> = (number or “color”) </a:t>
            </a:r>
          </a:p>
          <a:p>
            <a:pPr marL="0" indent="0" algn="l">
              <a:buNone/>
            </a:pPr>
            <a:r>
              <a:rPr lang="en-CA" b="0" i="0" dirty="0">
                <a:solidFill>
                  <a:srgbClr val="333333"/>
                </a:solidFill>
                <a:effectLst/>
              </a:rPr>
              <a:t>	colors( ) will list all 657 </a:t>
            </a:r>
            <a:r>
              <a:rPr lang="en-CA" b="0" i="0" dirty="0" err="1">
                <a:solidFill>
                  <a:srgbClr val="333333"/>
                </a:solidFill>
                <a:effectLst/>
              </a:rPr>
              <a:t>preset</a:t>
            </a:r>
            <a:r>
              <a:rPr lang="en-CA" b="0" i="0" dirty="0">
                <a:solidFill>
                  <a:srgbClr val="333333"/>
                </a:solidFill>
                <a:effectLst/>
              </a:rPr>
              <a:t> colors</a:t>
            </a:r>
          </a:p>
          <a:p>
            <a:pPr marL="0" indent="0" algn="l">
              <a:buNone/>
            </a:pPr>
            <a:endParaRPr lang="en-CA" b="0" i="0" dirty="0">
              <a:solidFill>
                <a:srgbClr val="333333"/>
              </a:solidFill>
              <a:effectLst/>
            </a:endParaRPr>
          </a:p>
          <a:p>
            <a:pPr marL="0" indent="0" algn="l">
              <a:buNone/>
            </a:pPr>
            <a:r>
              <a:rPr lang="en-CA" b="1" i="0" dirty="0">
                <a:solidFill>
                  <a:srgbClr val="333333"/>
                </a:solidFill>
                <a:effectLst/>
              </a:rPr>
              <a:t>adjust size </a:t>
            </a:r>
            <a:r>
              <a:rPr lang="en-CA" b="0" i="0" dirty="0">
                <a:solidFill>
                  <a:srgbClr val="333333"/>
                </a:solidFill>
                <a:effectLst/>
              </a:rPr>
              <a:t>of symbol</a:t>
            </a:r>
          </a:p>
          <a:p>
            <a:pPr marL="0" indent="0" algn="l">
              <a:buNone/>
            </a:pPr>
            <a:r>
              <a:rPr lang="en-CA" dirty="0" err="1">
                <a:solidFill>
                  <a:srgbClr val="333333"/>
                </a:solidFill>
              </a:rPr>
              <a:t>cex</a:t>
            </a:r>
            <a:r>
              <a:rPr lang="en-CA" dirty="0">
                <a:solidFill>
                  <a:srgbClr val="333333"/>
                </a:solidFill>
              </a:rPr>
              <a:t> = magnification or shrinkage</a:t>
            </a:r>
          </a:p>
          <a:p>
            <a:pPr marL="0" indent="0" algn="l">
              <a:buNone/>
            </a:pPr>
            <a:endParaRPr lang="en-CA" b="0" i="0" dirty="0">
              <a:solidFill>
                <a:srgbClr val="333333"/>
              </a:solidFill>
              <a:effectLst/>
              <a:latin typeface="Helvetica Neue" panose="02000503000000020004" pitchFamily="2" charset="0"/>
            </a:endParaRPr>
          </a:p>
        </p:txBody>
      </p:sp>
      <p:pic>
        <p:nvPicPr>
          <p:cNvPr id="5" name="Picture 4" descr="A group of symbols with numbers&#10;&#10;Description automatically generated">
            <a:extLst>
              <a:ext uri="{FF2B5EF4-FFF2-40B4-BE49-F238E27FC236}">
                <a16:creationId xmlns:a16="http://schemas.microsoft.com/office/drawing/2014/main" id="{41989804-2574-102D-1DD1-DE5942565B0A}"/>
              </a:ext>
            </a:extLst>
          </p:cNvPr>
          <p:cNvPicPr>
            <a:picLocks noChangeAspect="1"/>
          </p:cNvPicPr>
          <p:nvPr/>
        </p:nvPicPr>
        <p:blipFill>
          <a:blip r:embed="rId3"/>
          <a:stretch>
            <a:fillRect/>
          </a:stretch>
        </p:blipFill>
        <p:spPr>
          <a:xfrm>
            <a:off x="5334000" y="773723"/>
            <a:ext cx="6362700" cy="3098800"/>
          </a:xfrm>
          <a:prstGeom prst="rect">
            <a:avLst/>
          </a:prstGeom>
        </p:spPr>
      </p:pic>
      <p:sp>
        <p:nvSpPr>
          <p:cNvPr id="7" name="TextBox 6">
            <a:extLst>
              <a:ext uri="{FF2B5EF4-FFF2-40B4-BE49-F238E27FC236}">
                <a16:creationId xmlns:a16="http://schemas.microsoft.com/office/drawing/2014/main" id="{64CC59B8-7FDD-E893-AF36-BDCD375BA5D2}"/>
              </a:ext>
            </a:extLst>
          </p:cNvPr>
          <p:cNvSpPr txBox="1"/>
          <p:nvPr/>
        </p:nvSpPr>
        <p:spPr>
          <a:xfrm>
            <a:off x="6501825" y="4965835"/>
            <a:ext cx="5007076" cy="954107"/>
          </a:xfrm>
          <a:prstGeom prst="rect">
            <a:avLst/>
          </a:prstGeom>
          <a:noFill/>
        </p:spPr>
        <p:txBody>
          <a:bodyPr wrap="none" rtlCol="0">
            <a:spAutoFit/>
          </a:bodyPr>
          <a:lstStyle/>
          <a:p>
            <a:r>
              <a:rPr lang="en-US" sz="2800" b="1" dirty="0"/>
              <a:t>adjust line </a:t>
            </a:r>
            <a:r>
              <a:rPr lang="en-US" sz="2800" dirty="0"/>
              <a:t>thickness</a:t>
            </a:r>
          </a:p>
          <a:p>
            <a:r>
              <a:rPr lang="en-US" sz="2800" dirty="0" err="1"/>
              <a:t>lwd</a:t>
            </a:r>
            <a:r>
              <a:rPr lang="en-US" sz="2800" dirty="0"/>
              <a:t>=magnification or shrinkage</a:t>
            </a:r>
          </a:p>
        </p:txBody>
      </p:sp>
    </p:spTree>
    <p:extLst>
      <p:ext uri="{BB962C8B-B14F-4D97-AF65-F5344CB8AC3E}">
        <p14:creationId xmlns:p14="http://schemas.microsoft.com/office/powerpoint/2010/main" val="89589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09F1CB-C6F6-188D-51C7-9C97498126EF}"/>
              </a:ext>
            </a:extLst>
          </p:cNvPr>
          <p:cNvSpPr txBox="1"/>
          <p:nvPr/>
        </p:nvSpPr>
        <p:spPr>
          <a:xfrm>
            <a:off x="314327" y="5706606"/>
            <a:ext cx="4462389" cy="923330"/>
          </a:xfrm>
          <a:prstGeom prst="rect">
            <a:avLst/>
          </a:prstGeom>
          <a:noFill/>
        </p:spPr>
        <p:txBody>
          <a:bodyPr wrap="square" rtlCol="0">
            <a:spAutoFit/>
          </a:bodyPr>
          <a:lstStyle/>
          <a:p>
            <a:r>
              <a:rPr lang="en-US" dirty="0">
                <a:latin typeface="Courier" pitchFamily="2" charset="0"/>
              </a:rPr>
              <a:t>plot(x=</a:t>
            </a:r>
            <a:r>
              <a:rPr lang="en-US" dirty="0" err="1">
                <a:latin typeface="Courier" pitchFamily="2" charset="0"/>
              </a:rPr>
              <a:t>flowers$weight</a:t>
            </a:r>
            <a:r>
              <a:rPr lang="en-US" dirty="0">
                <a:latin typeface="Courier" pitchFamily="2" charset="0"/>
              </a:rPr>
              <a:t>, y=</a:t>
            </a:r>
            <a:r>
              <a:rPr lang="en-US" dirty="0" err="1">
                <a:latin typeface="Courier" pitchFamily="2" charset="0"/>
              </a:rPr>
              <a:t>flowers$flowers</a:t>
            </a:r>
            <a:r>
              <a:rPr lang="en-US" dirty="0">
                <a:latin typeface="Courier" pitchFamily="2" charset="0"/>
              </a:rPr>
              <a:t>, …, </a:t>
            </a:r>
            <a:r>
              <a:rPr lang="en-US" b="1" dirty="0" err="1">
                <a:latin typeface="Courier" pitchFamily="2" charset="0"/>
              </a:rPr>
              <a:t>cex</a:t>
            </a:r>
            <a:r>
              <a:rPr lang="en-US" b="1" dirty="0">
                <a:latin typeface="Courier" pitchFamily="2" charset="0"/>
              </a:rPr>
              <a:t>=1.2, col="red", </a:t>
            </a:r>
            <a:r>
              <a:rPr lang="en-US" b="1" dirty="0" err="1">
                <a:latin typeface="Courier" pitchFamily="2" charset="0"/>
              </a:rPr>
              <a:t>bg</a:t>
            </a:r>
            <a:r>
              <a:rPr lang="en-US" b="1" dirty="0">
                <a:latin typeface="Courier" pitchFamily="2" charset="0"/>
              </a:rPr>
              <a:t>="blue", </a:t>
            </a:r>
            <a:r>
              <a:rPr lang="en-US" b="1" dirty="0" err="1">
                <a:latin typeface="Courier" pitchFamily="2" charset="0"/>
              </a:rPr>
              <a:t>pch</a:t>
            </a:r>
            <a:r>
              <a:rPr lang="en-US" b="1" dirty="0">
                <a:latin typeface="Courier" pitchFamily="2" charset="0"/>
              </a:rPr>
              <a:t>=21</a:t>
            </a:r>
            <a:r>
              <a:rPr lang="en-US" dirty="0">
                <a:latin typeface="Courier" pitchFamily="2" charset="0"/>
              </a:rPr>
              <a:t>)</a:t>
            </a:r>
          </a:p>
        </p:txBody>
      </p:sp>
      <p:pic>
        <p:nvPicPr>
          <p:cNvPr id="11" name="Content Placeholder 10">
            <a:extLst>
              <a:ext uri="{FF2B5EF4-FFF2-40B4-BE49-F238E27FC236}">
                <a16:creationId xmlns:a16="http://schemas.microsoft.com/office/drawing/2014/main" id="{4DCB82BF-3522-C605-B67F-E9EE32D67A73}"/>
              </a:ext>
            </a:extLst>
          </p:cNvPr>
          <p:cNvPicPr>
            <a:picLocks noGrp="1" noChangeAspect="1"/>
          </p:cNvPicPr>
          <p:nvPr>
            <p:ph idx="1"/>
          </p:nvPr>
        </p:nvPicPr>
        <p:blipFill>
          <a:blip r:embed="rId3"/>
          <a:stretch>
            <a:fillRect/>
          </a:stretch>
        </p:blipFill>
        <p:spPr>
          <a:xfrm>
            <a:off x="267130" y="186477"/>
            <a:ext cx="8622776" cy="5520129"/>
          </a:xfrm>
        </p:spPr>
      </p:pic>
      <p:sp>
        <p:nvSpPr>
          <p:cNvPr id="13" name="TextBox 12">
            <a:extLst>
              <a:ext uri="{FF2B5EF4-FFF2-40B4-BE49-F238E27FC236}">
                <a16:creationId xmlns:a16="http://schemas.microsoft.com/office/drawing/2014/main" id="{22C15754-A462-0D59-4EEC-A75CCF285913}"/>
              </a:ext>
            </a:extLst>
          </p:cNvPr>
          <p:cNvSpPr txBox="1"/>
          <p:nvPr/>
        </p:nvSpPr>
        <p:spPr>
          <a:xfrm>
            <a:off x="8663484" y="551229"/>
            <a:ext cx="3261386" cy="1477328"/>
          </a:xfrm>
          <a:prstGeom prst="rect">
            <a:avLst/>
          </a:prstGeom>
          <a:noFill/>
        </p:spPr>
        <p:txBody>
          <a:bodyPr wrap="square">
            <a:spAutoFit/>
          </a:bodyPr>
          <a:lstStyle/>
          <a:p>
            <a:r>
              <a:rPr lang="en-US" dirty="0">
                <a:latin typeface="Courier" pitchFamily="2" charset="0"/>
              </a:rPr>
              <a:t>plot(x=</a:t>
            </a:r>
            <a:r>
              <a:rPr lang="en-US" dirty="0" err="1">
                <a:latin typeface="Courier" pitchFamily="2" charset="0"/>
              </a:rPr>
              <a:t>flowers$weight</a:t>
            </a:r>
            <a:r>
              <a:rPr lang="en-US" dirty="0">
                <a:latin typeface="Courier" pitchFamily="2" charset="0"/>
              </a:rPr>
              <a:t>, y=</a:t>
            </a:r>
            <a:r>
              <a:rPr lang="en-US" dirty="0" err="1">
                <a:latin typeface="Courier" pitchFamily="2" charset="0"/>
              </a:rPr>
              <a:t>flowers$flowers</a:t>
            </a:r>
            <a:r>
              <a:rPr lang="en-US" dirty="0">
                <a:latin typeface="Courier" pitchFamily="2" charset="0"/>
              </a:rPr>
              <a:t>, …, </a:t>
            </a:r>
            <a:r>
              <a:rPr lang="en-US" b="1" dirty="0" err="1">
                <a:latin typeface="Courier" pitchFamily="2" charset="0"/>
              </a:rPr>
              <a:t>cex</a:t>
            </a:r>
            <a:r>
              <a:rPr lang="en-US" b="1" dirty="0">
                <a:latin typeface="Courier" pitchFamily="2" charset="0"/>
              </a:rPr>
              <a:t>=1.2, col=</a:t>
            </a:r>
            <a:r>
              <a:rPr lang="en-US" b="1" dirty="0" err="1">
                <a:latin typeface="Courier" pitchFamily="2" charset="0"/>
              </a:rPr>
              <a:t>flowers$nitrogen</a:t>
            </a:r>
            <a:r>
              <a:rPr lang="en-US" b="1" dirty="0">
                <a:latin typeface="Courier" pitchFamily="2" charset="0"/>
              </a:rPr>
              <a:t>, </a:t>
            </a:r>
            <a:r>
              <a:rPr lang="en-US" b="1" dirty="0" err="1">
                <a:latin typeface="Courier" pitchFamily="2" charset="0"/>
              </a:rPr>
              <a:t>pch</a:t>
            </a:r>
            <a:r>
              <a:rPr lang="en-US" b="1" dirty="0">
                <a:latin typeface="Courier" pitchFamily="2" charset="0"/>
              </a:rPr>
              <a:t>=17</a:t>
            </a:r>
            <a:r>
              <a:rPr lang="en-US" dirty="0">
                <a:latin typeface="Courier" pitchFamily="2" charset="0"/>
              </a:rPr>
              <a:t>)</a:t>
            </a:r>
          </a:p>
        </p:txBody>
      </p:sp>
    </p:spTree>
    <p:extLst>
      <p:ext uri="{BB962C8B-B14F-4D97-AF65-F5344CB8AC3E}">
        <p14:creationId xmlns:p14="http://schemas.microsoft.com/office/powerpoint/2010/main" val="1784180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838200" y="0"/>
            <a:ext cx="10515600" cy="1325563"/>
          </a:xfrm>
        </p:spPr>
        <p:txBody>
          <a:bodyPr/>
          <a:lstStyle/>
          <a:p>
            <a:r>
              <a:rPr lang="en-US" dirty="0"/>
              <a:t>Base R graphics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838200" y="1485900"/>
            <a:ext cx="10515600" cy="4305300"/>
          </a:xfrm>
        </p:spPr>
        <p:txBody>
          <a:bodyPr>
            <a:normAutofit/>
          </a:bodyPr>
          <a:lstStyle/>
          <a:p>
            <a:pPr lvl="1">
              <a:buFont typeface="Wingdings" pitchFamily="2" charset="2"/>
              <a:buChar char="Ø"/>
            </a:pPr>
            <a:r>
              <a:rPr lang="en-US" sz="3200" dirty="0"/>
              <a:t>start with a plot function to create the plot </a:t>
            </a:r>
          </a:p>
          <a:p>
            <a:pPr lvl="2">
              <a:buFont typeface="Wingdings" pitchFamily="2" charset="2"/>
              <a:buChar char="Ø"/>
            </a:pPr>
            <a:r>
              <a:rPr lang="en-US" sz="2800" dirty="0"/>
              <a:t>e.g. plot( ), hist( ), boxplot( ), </a:t>
            </a:r>
            <a:r>
              <a:rPr lang="en-US" sz="2800" dirty="0" err="1"/>
              <a:t>vioplot</a:t>
            </a:r>
            <a:r>
              <a:rPr lang="en-US" sz="2800" dirty="0"/>
              <a:t>( ) </a:t>
            </a:r>
          </a:p>
          <a:p>
            <a:pPr lvl="2">
              <a:buFont typeface="Wingdings" pitchFamily="2" charset="2"/>
              <a:buChar char="Ø"/>
            </a:pPr>
            <a:endParaRPr lang="en-US" sz="2800" dirty="0"/>
          </a:p>
          <a:p>
            <a:pPr lvl="1"/>
            <a:r>
              <a:rPr lang="en-US" sz="3200" dirty="0"/>
              <a:t>add additional information using annotation functions </a:t>
            </a:r>
          </a:p>
          <a:p>
            <a:pPr lvl="2"/>
            <a:r>
              <a:rPr lang="en-US" sz="2800" dirty="0"/>
              <a:t>e.g. lines( ), </a:t>
            </a:r>
            <a:r>
              <a:rPr lang="en-US" sz="2800" dirty="0" err="1"/>
              <a:t>abline</a:t>
            </a:r>
            <a:r>
              <a:rPr lang="en-US" sz="2800" dirty="0"/>
              <a:t>( ), text( ), legend( ), points( ), axis( ) </a:t>
            </a:r>
          </a:p>
          <a:p>
            <a:pPr lvl="2"/>
            <a:endParaRPr lang="en-US" sz="2800" dirty="0"/>
          </a:p>
          <a:p>
            <a:endParaRPr lang="en-US" sz="3200" dirty="0"/>
          </a:p>
        </p:txBody>
      </p:sp>
    </p:spTree>
    <p:extLst>
      <p:ext uri="{BB962C8B-B14F-4D97-AF65-F5344CB8AC3E}">
        <p14:creationId xmlns:p14="http://schemas.microsoft.com/office/powerpoint/2010/main" val="402344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838200" y="178859"/>
            <a:ext cx="8407400" cy="633942"/>
          </a:xfrm>
        </p:spPr>
        <p:txBody>
          <a:bodyPr>
            <a:normAutofit/>
          </a:bodyPr>
          <a:lstStyle/>
          <a:p>
            <a:r>
              <a:rPr lang="en-US" sz="3600" dirty="0"/>
              <a:t>lines() function to add density curve</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211667" y="1016001"/>
            <a:ext cx="10515600" cy="5211763"/>
          </a:xfrm>
        </p:spPr>
        <p:txBody>
          <a:bodyPr/>
          <a:lstStyle/>
          <a:p>
            <a:pPr marL="0" indent="0">
              <a:buNone/>
            </a:pPr>
            <a:r>
              <a:rPr lang="en-US" sz="2400" dirty="0"/>
              <a:t>add kernel density curve to histogram plot </a:t>
            </a:r>
          </a:p>
          <a:p>
            <a:pPr marL="0" indent="0">
              <a:buNone/>
            </a:pPr>
            <a:r>
              <a:rPr lang="en-US" sz="2400" dirty="0"/>
              <a:t>	</a:t>
            </a:r>
            <a:r>
              <a:rPr lang="en-US" sz="2400" dirty="0">
                <a:latin typeface="Courier" pitchFamily="2" charset="0"/>
              </a:rPr>
              <a:t>hist(</a:t>
            </a:r>
            <a:r>
              <a:rPr lang="en-US" sz="2400" dirty="0" err="1">
                <a:latin typeface="Courier" pitchFamily="2" charset="0"/>
              </a:rPr>
              <a:t>flowers$height</a:t>
            </a:r>
            <a:r>
              <a:rPr lang="en-US" sz="2400" dirty="0">
                <a:latin typeface="Courier" pitchFamily="2" charset="0"/>
              </a:rPr>
              <a:t>, breaks = </a:t>
            </a:r>
            <a:r>
              <a:rPr lang="en-US" sz="2400" dirty="0" err="1">
                <a:latin typeface="Courier" pitchFamily="2" charset="0"/>
              </a:rPr>
              <a:t>brk</a:t>
            </a:r>
            <a:r>
              <a:rPr lang="en-US" sz="2400" dirty="0">
                <a:latin typeface="Courier" pitchFamily="2" charset="0"/>
              </a:rPr>
              <a:t>, </a:t>
            </a:r>
            <a:r>
              <a:rPr lang="en-US" sz="2400" dirty="0" err="1">
                <a:latin typeface="Courier" pitchFamily="2" charset="0"/>
              </a:rPr>
              <a:t>freq</a:t>
            </a:r>
            <a:r>
              <a:rPr lang="en-US" sz="2400" dirty="0">
                <a:latin typeface="Courier" pitchFamily="2" charset="0"/>
              </a:rPr>
              <a:t> = FALSE)</a:t>
            </a:r>
          </a:p>
          <a:p>
            <a:pPr marL="0" indent="0">
              <a:buNone/>
            </a:pPr>
            <a:r>
              <a:rPr lang="en-US" sz="2400" dirty="0">
                <a:latin typeface="Courier" pitchFamily="2" charset="0"/>
              </a:rPr>
              <a:t>	lines(density(</a:t>
            </a:r>
            <a:r>
              <a:rPr lang="en-US" sz="2400" dirty="0" err="1">
                <a:latin typeface="Courier" pitchFamily="2" charset="0"/>
              </a:rPr>
              <a:t>flowers$height</a:t>
            </a:r>
            <a:r>
              <a:rPr lang="en-US" sz="2400" dirty="0">
                <a:latin typeface="Courier" pitchFamily="2" charset="0"/>
              </a:rPr>
              <a:t>))</a:t>
            </a:r>
            <a:endParaRPr lang="en-US" dirty="0">
              <a:latin typeface="Courier" pitchFamily="2" charset="0"/>
            </a:endParaRPr>
          </a:p>
          <a:p>
            <a:pPr lvl="1"/>
            <a:endParaRPr lang="en-US" dirty="0"/>
          </a:p>
        </p:txBody>
      </p:sp>
      <p:pic>
        <p:nvPicPr>
          <p:cNvPr id="5" name="Picture 4">
            <a:extLst>
              <a:ext uri="{FF2B5EF4-FFF2-40B4-BE49-F238E27FC236}">
                <a16:creationId xmlns:a16="http://schemas.microsoft.com/office/drawing/2014/main" id="{E9B02270-2DA8-BFBC-5B01-47DF7A41CD67}"/>
              </a:ext>
            </a:extLst>
          </p:cNvPr>
          <p:cNvPicPr>
            <a:picLocks noChangeAspect="1"/>
          </p:cNvPicPr>
          <p:nvPr/>
        </p:nvPicPr>
        <p:blipFill>
          <a:blip r:embed="rId3"/>
          <a:stretch>
            <a:fillRect/>
          </a:stretch>
        </p:blipFill>
        <p:spPr>
          <a:xfrm>
            <a:off x="2209800" y="3035080"/>
            <a:ext cx="7772400" cy="3688416"/>
          </a:xfrm>
          <a:prstGeom prst="rect">
            <a:avLst/>
          </a:prstGeom>
        </p:spPr>
      </p:pic>
    </p:spTree>
    <p:extLst>
      <p:ext uri="{BB962C8B-B14F-4D97-AF65-F5344CB8AC3E}">
        <p14:creationId xmlns:p14="http://schemas.microsoft.com/office/powerpoint/2010/main" val="208738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211666" y="58089"/>
            <a:ext cx="8407400" cy="633942"/>
          </a:xfrm>
        </p:spPr>
        <p:txBody>
          <a:bodyPr>
            <a:normAutofit fontScale="90000"/>
          </a:bodyPr>
          <a:lstStyle/>
          <a:p>
            <a:r>
              <a:rPr lang="en-US" sz="3600" b="1" dirty="0" err="1"/>
              <a:t>abline</a:t>
            </a:r>
            <a:r>
              <a:rPr lang="en-US" sz="3600" b="1" dirty="0"/>
              <a:t>() </a:t>
            </a:r>
            <a:r>
              <a:rPr lang="en-US" sz="3600" dirty="0"/>
              <a:t>function to add one or more straight lines</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717299" y="929737"/>
            <a:ext cx="10757401" cy="5663140"/>
          </a:xfrm>
        </p:spPr>
        <p:txBody>
          <a:bodyPr>
            <a:normAutofit/>
          </a:bodyPr>
          <a:lstStyle/>
          <a:p>
            <a:pPr marL="0" indent="0">
              <a:buNone/>
            </a:pPr>
            <a:r>
              <a:rPr lang="en-US" sz="2400" dirty="0" err="1">
                <a:latin typeface="Courier" pitchFamily="2" charset="0"/>
              </a:rPr>
              <a:t>abline</a:t>
            </a:r>
            <a:r>
              <a:rPr lang="en-US" sz="2400" dirty="0">
                <a:latin typeface="Courier" pitchFamily="2" charset="0"/>
              </a:rPr>
              <a:t>(a=intercept, b=slope, </a:t>
            </a:r>
          </a:p>
          <a:p>
            <a:pPr marL="0" indent="0">
              <a:buNone/>
            </a:pPr>
            <a:r>
              <a:rPr lang="en-US" sz="2400" dirty="0">
                <a:latin typeface="Courier" pitchFamily="2" charset="0"/>
              </a:rPr>
              <a:t>		h=y-value for horizontal lines, </a:t>
            </a:r>
          </a:p>
          <a:p>
            <a:pPr marL="0" indent="0">
              <a:buNone/>
            </a:pPr>
            <a:r>
              <a:rPr lang="en-US" sz="2400" dirty="0">
                <a:latin typeface="Courier" pitchFamily="2" charset="0"/>
              </a:rPr>
              <a:t>		v= x-values for </a:t>
            </a:r>
            <a:r>
              <a:rPr lang="en-US" sz="2400" dirty="0" err="1">
                <a:latin typeface="Courier" pitchFamily="2" charset="0"/>
              </a:rPr>
              <a:t>vertictal</a:t>
            </a:r>
            <a:r>
              <a:rPr lang="en-US" sz="2400" dirty="0">
                <a:latin typeface="Courier" pitchFamily="2" charset="0"/>
              </a:rPr>
              <a:t> lines, col=, </a:t>
            </a:r>
            <a:r>
              <a:rPr lang="en-US" sz="2400" dirty="0" err="1">
                <a:latin typeface="Courier" pitchFamily="2" charset="0"/>
              </a:rPr>
              <a:t>lty</a:t>
            </a:r>
            <a:r>
              <a:rPr lang="en-US" sz="2400" dirty="0">
                <a:latin typeface="Courier" pitchFamily="2" charset="0"/>
              </a:rPr>
              <a:t>= …)</a:t>
            </a:r>
          </a:p>
          <a:p>
            <a:pPr marL="0" indent="0">
              <a:buNone/>
            </a:pPr>
            <a:endParaRPr lang="en-US" sz="2400" dirty="0">
              <a:latin typeface="Courier" pitchFamily="2" charset="0"/>
            </a:endParaRPr>
          </a:p>
          <a:p>
            <a:pPr marL="0" indent="0">
              <a:buNone/>
            </a:pPr>
            <a:r>
              <a:rPr lang="en-US" sz="2400" dirty="0" err="1">
                <a:latin typeface="Courier" pitchFamily="2" charset="0"/>
              </a:rPr>
              <a:t>lty</a:t>
            </a:r>
            <a:r>
              <a:rPr lang="en-US" sz="2400" dirty="0">
                <a:latin typeface="Courier" pitchFamily="2" charset="0"/>
              </a:rPr>
              <a:t>= sets type of line</a:t>
            </a:r>
          </a:p>
          <a:p>
            <a:pPr marL="0" indent="0">
              <a:buNone/>
            </a:pPr>
            <a:r>
              <a:rPr lang="en-US" sz="2400" dirty="0">
                <a:latin typeface="Courier" pitchFamily="2" charset="0"/>
              </a:rPr>
              <a:t>1=solid; 2=dashed; 3=dotted; 4=</a:t>
            </a:r>
            <a:r>
              <a:rPr lang="en-US" sz="2400" dirty="0" err="1">
                <a:latin typeface="Courier" pitchFamily="2" charset="0"/>
              </a:rPr>
              <a:t>dotdash</a:t>
            </a:r>
            <a:r>
              <a:rPr lang="en-US" sz="2400" dirty="0">
                <a:latin typeface="Courier" pitchFamily="2" charset="0"/>
              </a:rPr>
              <a:t>; 5=</a:t>
            </a:r>
            <a:r>
              <a:rPr lang="en-US" sz="2400" dirty="0" err="1">
                <a:latin typeface="Courier" pitchFamily="2" charset="0"/>
              </a:rPr>
              <a:t>longdash</a:t>
            </a:r>
            <a:r>
              <a:rPr lang="en-US" sz="2400" dirty="0">
                <a:latin typeface="Courier" pitchFamily="2" charset="0"/>
              </a:rPr>
              <a:t>; 6=2dashes; 0=</a:t>
            </a:r>
            <a:r>
              <a:rPr lang="en-US" sz="2400" dirty="0" err="1">
                <a:latin typeface="Courier" pitchFamily="2" charset="0"/>
              </a:rPr>
              <a:t>noline</a:t>
            </a: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1900" dirty="0">
                <a:latin typeface="Courier" pitchFamily="2" charset="0"/>
              </a:rPr>
              <a:t>plot(x=</a:t>
            </a:r>
            <a:r>
              <a:rPr lang="en-US" sz="1900" dirty="0" err="1">
                <a:latin typeface="Courier" pitchFamily="2" charset="0"/>
              </a:rPr>
              <a:t>flowers$weight</a:t>
            </a:r>
            <a:r>
              <a:rPr lang="en-US" sz="1900" dirty="0">
                <a:latin typeface="Courier" pitchFamily="2" charset="0"/>
              </a:rPr>
              <a:t>, y=</a:t>
            </a:r>
            <a:r>
              <a:rPr lang="en-US" sz="1900" dirty="0" err="1">
                <a:latin typeface="Courier" pitchFamily="2" charset="0"/>
              </a:rPr>
              <a:t>flowers$flowers</a:t>
            </a:r>
            <a:r>
              <a:rPr lang="en-US" sz="1900" dirty="0">
                <a:latin typeface="Courier" pitchFamily="2" charset="0"/>
              </a:rPr>
              <a:t>, </a:t>
            </a:r>
            <a:r>
              <a:rPr lang="en-US" sz="1900" dirty="0" err="1">
                <a:latin typeface="Courier" pitchFamily="2" charset="0"/>
              </a:rPr>
              <a:t>xlab</a:t>
            </a:r>
            <a:r>
              <a:rPr lang="en-US" sz="1900" dirty="0">
                <a:latin typeface="Courier" pitchFamily="2" charset="0"/>
              </a:rPr>
              <a:t>= "weight (g)" , </a:t>
            </a:r>
            <a:r>
              <a:rPr lang="en-US" sz="1900" dirty="0" err="1">
                <a:latin typeface="Courier" pitchFamily="2" charset="0"/>
              </a:rPr>
              <a:t>ylab</a:t>
            </a:r>
            <a:r>
              <a:rPr lang="en-US" sz="1900" dirty="0">
                <a:latin typeface="Courier" pitchFamily="2" charset="0"/>
              </a:rPr>
              <a:t>="counts of flowers", main = "Plot of numbers of Petunia flowers\</a:t>
            </a:r>
            <a:r>
              <a:rPr lang="en-US" sz="1900" dirty="0" err="1">
                <a:latin typeface="Courier" pitchFamily="2" charset="0"/>
              </a:rPr>
              <a:t>nby</a:t>
            </a:r>
            <a:r>
              <a:rPr lang="en-US" sz="1900" dirty="0">
                <a:latin typeface="Courier" pitchFamily="2" charset="0"/>
              </a:rPr>
              <a:t> shoot weight", </a:t>
            </a:r>
            <a:r>
              <a:rPr lang="en-US" sz="1900" dirty="0" err="1">
                <a:latin typeface="Courier" pitchFamily="2" charset="0"/>
              </a:rPr>
              <a:t>pch</a:t>
            </a:r>
            <a:r>
              <a:rPr lang="en-US" sz="1900" dirty="0">
                <a:latin typeface="Courier" pitchFamily="2" charset="0"/>
              </a:rPr>
              <a:t>=15,cex.lab = 1.2, </a:t>
            </a:r>
            <a:r>
              <a:rPr lang="en-US" sz="1900" dirty="0" err="1">
                <a:latin typeface="Courier" pitchFamily="2" charset="0"/>
              </a:rPr>
              <a:t>font.lab</a:t>
            </a:r>
            <a:r>
              <a:rPr lang="en-US" sz="1900" dirty="0">
                <a:latin typeface="Courier" pitchFamily="2" charset="0"/>
              </a:rPr>
              <a:t>=3, </a:t>
            </a:r>
            <a:r>
              <a:rPr lang="en-US" sz="1900" dirty="0" err="1">
                <a:latin typeface="Courier" pitchFamily="2" charset="0"/>
              </a:rPr>
              <a:t>cex.main</a:t>
            </a:r>
            <a:r>
              <a:rPr lang="en-US" sz="1900" dirty="0">
                <a:latin typeface="Courier" pitchFamily="2" charset="0"/>
              </a:rPr>
              <a:t>= 2, </a:t>
            </a:r>
            <a:r>
              <a:rPr lang="en-US" sz="1900" dirty="0" err="1">
                <a:latin typeface="Courier" pitchFamily="2" charset="0"/>
              </a:rPr>
              <a:t>font.main</a:t>
            </a:r>
            <a:r>
              <a:rPr lang="en-US" sz="1900" dirty="0">
                <a:latin typeface="Courier" pitchFamily="2" charset="0"/>
              </a:rPr>
              <a:t>=4, </a:t>
            </a:r>
            <a:r>
              <a:rPr lang="en-US" sz="1900" dirty="0" err="1">
                <a:latin typeface="Courier" pitchFamily="2" charset="0"/>
              </a:rPr>
              <a:t>xlim</a:t>
            </a:r>
            <a:r>
              <a:rPr lang="en-US" sz="1900" dirty="0">
                <a:latin typeface="Courier" pitchFamily="2" charset="0"/>
              </a:rPr>
              <a:t> = c(0,25), </a:t>
            </a:r>
            <a:r>
              <a:rPr lang="en-US" sz="1900" dirty="0" err="1">
                <a:latin typeface="Courier" pitchFamily="2" charset="0"/>
              </a:rPr>
              <a:t>ylim</a:t>
            </a:r>
            <a:r>
              <a:rPr lang="en-US" sz="1900" dirty="0">
                <a:latin typeface="Courier" pitchFamily="2" charset="0"/>
              </a:rPr>
              <a:t> = c(0,20), </a:t>
            </a:r>
            <a:r>
              <a:rPr lang="en-US" sz="1900" dirty="0" err="1">
                <a:latin typeface="Courier" pitchFamily="2" charset="0"/>
              </a:rPr>
              <a:t>bty</a:t>
            </a:r>
            <a:r>
              <a:rPr lang="en-US" sz="1900" dirty="0">
                <a:latin typeface="Courier" pitchFamily="2" charset="0"/>
              </a:rPr>
              <a:t> = "l", las=1, </a:t>
            </a:r>
            <a:r>
              <a:rPr lang="en-US" sz="1900" dirty="0" err="1">
                <a:latin typeface="Courier" pitchFamily="2" charset="0"/>
              </a:rPr>
              <a:t>cex.axis</a:t>
            </a:r>
            <a:r>
              <a:rPr lang="en-US" sz="1900" dirty="0">
                <a:latin typeface="Courier" pitchFamily="2" charset="0"/>
              </a:rPr>
              <a:t>=1.2, </a:t>
            </a:r>
            <a:r>
              <a:rPr lang="en-US" sz="1900" dirty="0" err="1">
                <a:latin typeface="Courier" pitchFamily="2" charset="0"/>
              </a:rPr>
              <a:t>xaxs</a:t>
            </a:r>
            <a:r>
              <a:rPr lang="en-US" sz="1900" dirty="0">
                <a:latin typeface="Courier" pitchFamily="2" charset="0"/>
              </a:rPr>
              <a:t>= "</a:t>
            </a:r>
            <a:r>
              <a:rPr lang="en-US" sz="1900" dirty="0" err="1">
                <a:latin typeface="Courier" pitchFamily="2" charset="0"/>
              </a:rPr>
              <a:t>i</a:t>
            </a:r>
            <a:r>
              <a:rPr lang="en-US" sz="1900" dirty="0">
                <a:latin typeface="Courier" pitchFamily="2" charset="0"/>
              </a:rPr>
              <a:t>", </a:t>
            </a:r>
            <a:r>
              <a:rPr lang="en-US" sz="1900" dirty="0" err="1">
                <a:latin typeface="Courier" pitchFamily="2" charset="0"/>
              </a:rPr>
              <a:t>yaxs</a:t>
            </a:r>
            <a:r>
              <a:rPr lang="en-US" sz="1900" dirty="0">
                <a:latin typeface="Courier" pitchFamily="2" charset="0"/>
              </a:rPr>
              <a:t>= "</a:t>
            </a:r>
            <a:r>
              <a:rPr lang="en-US" sz="1900" dirty="0" err="1">
                <a:latin typeface="Courier" pitchFamily="2" charset="0"/>
              </a:rPr>
              <a:t>i</a:t>
            </a:r>
            <a:r>
              <a:rPr lang="en-US" sz="1900" dirty="0">
                <a:latin typeface="Courier" pitchFamily="2" charset="0"/>
              </a:rPr>
              <a:t>”, col=</a:t>
            </a:r>
            <a:r>
              <a:rPr lang="en-US" sz="1900" dirty="0" err="1">
                <a:latin typeface="Courier" pitchFamily="2" charset="0"/>
              </a:rPr>
              <a:t>flower$nitrogen</a:t>
            </a:r>
            <a:r>
              <a:rPr lang="en-US" sz="1900" dirty="0">
                <a:latin typeface="Courier" pitchFamily="2" charset="0"/>
              </a:rPr>
              <a:t>)</a:t>
            </a:r>
          </a:p>
          <a:p>
            <a:pPr marL="0" indent="0">
              <a:buNone/>
            </a:pPr>
            <a:endParaRPr lang="en-US" sz="2200" dirty="0">
              <a:latin typeface="Courier" pitchFamily="2" charset="0"/>
            </a:endParaRPr>
          </a:p>
          <a:p>
            <a:pPr marL="0" indent="0">
              <a:buNone/>
            </a:pPr>
            <a:endParaRPr lang="en-US" sz="2400" dirty="0">
              <a:latin typeface="Courier" pitchFamily="2" charset="0"/>
            </a:endParaRPr>
          </a:p>
        </p:txBody>
      </p:sp>
    </p:spTree>
    <p:extLst>
      <p:ext uri="{BB962C8B-B14F-4D97-AF65-F5344CB8AC3E}">
        <p14:creationId xmlns:p14="http://schemas.microsoft.com/office/powerpoint/2010/main" val="18979435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3ABF84C3-B612-8EC4-982C-8F8F135CBE7C}"/>
              </a:ext>
            </a:extLst>
          </p:cNvPr>
          <p:cNvSpPr txBox="1"/>
          <p:nvPr/>
        </p:nvSpPr>
        <p:spPr>
          <a:xfrm>
            <a:off x="949798" y="175736"/>
            <a:ext cx="10292404" cy="1200329"/>
          </a:xfrm>
          <a:prstGeom prst="rect">
            <a:avLst/>
          </a:prstGeom>
          <a:noFill/>
        </p:spPr>
        <p:txBody>
          <a:bodyPr wrap="square">
            <a:spAutoFit/>
          </a:bodyPr>
          <a:lstStyle/>
          <a:p>
            <a:pPr marL="0" indent="0">
              <a:buNone/>
            </a:pPr>
            <a:r>
              <a:rPr lang="en-US" sz="2400" dirty="0" err="1">
                <a:latin typeface="Courier" pitchFamily="2" charset="0"/>
              </a:rPr>
              <a:t>abline</a:t>
            </a:r>
            <a:r>
              <a:rPr lang="en-US" sz="2400" dirty="0">
                <a:latin typeface="Courier" pitchFamily="2" charset="0"/>
              </a:rPr>
              <a:t>(h=mean(</a:t>
            </a:r>
            <a:r>
              <a:rPr lang="en-US" sz="2400" dirty="0" err="1">
                <a:latin typeface="Courier" pitchFamily="2" charset="0"/>
              </a:rPr>
              <a:t>flowers$flowers</a:t>
            </a:r>
            <a:r>
              <a:rPr lang="en-US" sz="2400" dirty="0">
                <a:latin typeface="Courier" pitchFamily="2" charset="0"/>
              </a:rPr>
              <a:t>), col="grey", </a:t>
            </a:r>
            <a:r>
              <a:rPr lang="en-US" sz="2400" dirty="0" err="1">
                <a:latin typeface="Courier" pitchFamily="2" charset="0"/>
              </a:rPr>
              <a:t>lty</a:t>
            </a:r>
            <a:r>
              <a:rPr lang="en-US" sz="2400" dirty="0">
                <a:latin typeface="Courier" pitchFamily="2" charset="0"/>
              </a:rPr>
              <a:t> = 2)</a:t>
            </a:r>
          </a:p>
          <a:p>
            <a:pPr marL="0" indent="0">
              <a:buNone/>
            </a:pPr>
            <a:r>
              <a:rPr lang="en-US" sz="2400" dirty="0" err="1">
                <a:latin typeface="Courier" pitchFamily="2" charset="0"/>
              </a:rPr>
              <a:t>abline</a:t>
            </a:r>
            <a:r>
              <a:rPr lang="en-US" sz="2400" dirty="0">
                <a:latin typeface="Courier" pitchFamily="2" charset="0"/>
              </a:rPr>
              <a:t>(v=mean(</a:t>
            </a:r>
            <a:r>
              <a:rPr lang="en-US" sz="2400" dirty="0" err="1">
                <a:latin typeface="Courier" pitchFamily="2" charset="0"/>
              </a:rPr>
              <a:t>flowers$weight</a:t>
            </a:r>
            <a:r>
              <a:rPr lang="en-US" sz="2400" dirty="0">
                <a:latin typeface="Courier" pitchFamily="2" charset="0"/>
              </a:rPr>
              <a:t>), </a:t>
            </a:r>
            <a:r>
              <a:rPr lang="en-US" sz="2400" dirty="0" err="1">
                <a:latin typeface="Courier" pitchFamily="2" charset="0"/>
              </a:rPr>
              <a:t>lty</a:t>
            </a:r>
            <a:r>
              <a:rPr lang="en-US" sz="2400" dirty="0">
                <a:latin typeface="Courier" pitchFamily="2" charset="0"/>
              </a:rPr>
              <a:t>=3)</a:t>
            </a:r>
          </a:p>
          <a:p>
            <a:pPr marL="0" indent="0">
              <a:buNone/>
            </a:pPr>
            <a:r>
              <a:rPr lang="en-US" sz="2400" dirty="0" err="1">
                <a:latin typeface="Courier" pitchFamily="2" charset="0"/>
              </a:rPr>
              <a:t>abline</a:t>
            </a:r>
            <a:r>
              <a:rPr lang="en-US" sz="2400" dirty="0">
                <a:latin typeface="Courier" pitchFamily="2" charset="0"/>
              </a:rPr>
              <a:t>(</a:t>
            </a:r>
            <a:r>
              <a:rPr lang="en-US" sz="2400" dirty="0" err="1">
                <a:latin typeface="Courier" pitchFamily="2" charset="0"/>
              </a:rPr>
              <a:t>lm</a:t>
            </a:r>
            <a:r>
              <a:rPr lang="en-US" sz="2400" dirty="0">
                <a:latin typeface="Courier" pitchFamily="2" charset="0"/>
              </a:rPr>
              <a:t>(</a:t>
            </a:r>
            <a:r>
              <a:rPr lang="en-US" sz="2400" dirty="0" err="1">
                <a:latin typeface="Courier" pitchFamily="2" charset="0"/>
              </a:rPr>
              <a:t>flowers$flowers~flowers$weight</a:t>
            </a:r>
            <a:r>
              <a:rPr lang="en-US" sz="2400" dirty="0">
                <a:latin typeface="Courier" pitchFamily="2" charset="0"/>
              </a:rPr>
              <a:t>), col="red")</a:t>
            </a:r>
          </a:p>
        </p:txBody>
      </p:sp>
      <p:pic>
        <p:nvPicPr>
          <p:cNvPr id="15" name="Picture 14">
            <a:extLst>
              <a:ext uri="{FF2B5EF4-FFF2-40B4-BE49-F238E27FC236}">
                <a16:creationId xmlns:a16="http://schemas.microsoft.com/office/drawing/2014/main" id="{712024F0-457D-E2B6-F2BC-43A7D2CCAAA7}"/>
              </a:ext>
            </a:extLst>
          </p:cNvPr>
          <p:cNvPicPr>
            <a:picLocks noChangeAspect="1"/>
          </p:cNvPicPr>
          <p:nvPr/>
        </p:nvPicPr>
        <p:blipFill>
          <a:blip r:embed="rId3"/>
          <a:stretch>
            <a:fillRect/>
          </a:stretch>
        </p:blipFill>
        <p:spPr>
          <a:xfrm>
            <a:off x="1866900" y="1569248"/>
            <a:ext cx="7556500" cy="5113016"/>
          </a:xfrm>
          <a:prstGeom prst="rect">
            <a:avLst/>
          </a:prstGeom>
        </p:spPr>
      </p:pic>
    </p:spTree>
    <p:extLst>
      <p:ext uri="{BB962C8B-B14F-4D97-AF65-F5344CB8AC3E}">
        <p14:creationId xmlns:p14="http://schemas.microsoft.com/office/powerpoint/2010/main" val="3862970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D0315EE-54F1-4C7F-6467-39C971FCFF25}"/>
              </a:ext>
            </a:extLst>
          </p:cNvPr>
          <p:cNvSpPr txBox="1">
            <a:spLocks/>
          </p:cNvSpPr>
          <p:nvPr/>
        </p:nvSpPr>
        <p:spPr>
          <a:xfrm>
            <a:off x="1483930" y="355937"/>
            <a:ext cx="10515600" cy="1162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sz="2000" dirty="0">
                <a:latin typeface="Courier" pitchFamily="2" charset="0"/>
              </a:rPr>
              <a:t>text(x=3, y=mean(</a:t>
            </a:r>
            <a:r>
              <a:rPr lang="en-US" sz="2000" dirty="0" err="1">
                <a:latin typeface="Courier" pitchFamily="2" charset="0"/>
              </a:rPr>
              <a:t>flowers$flowers</a:t>
            </a:r>
            <a:r>
              <a:rPr lang="en-US" sz="2000" dirty="0">
                <a:latin typeface="Courier" pitchFamily="2" charset="0"/>
              </a:rPr>
              <a:t>), labels=paste("Mean flower count =", round(mean(</a:t>
            </a:r>
            <a:r>
              <a:rPr lang="en-US" sz="2000" dirty="0" err="1">
                <a:latin typeface="Courier" pitchFamily="2" charset="0"/>
              </a:rPr>
              <a:t>flowers$flowers</a:t>
            </a:r>
            <a:r>
              <a:rPr lang="en-US" sz="2000" dirty="0">
                <a:latin typeface="Courier" pitchFamily="2" charset="0"/>
              </a:rPr>
              <a:t>),2)), pos=3)</a:t>
            </a:r>
          </a:p>
        </p:txBody>
      </p:sp>
      <p:sp>
        <p:nvSpPr>
          <p:cNvPr id="11" name="TextBox 10">
            <a:extLst>
              <a:ext uri="{FF2B5EF4-FFF2-40B4-BE49-F238E27FC236}">
                <a16:creationId xmlns:a16="http://schemas.microsoft.com/office/drawing/2014/main" id="{DB1A1CCB-5AD5-86FF-9711-604A55F65296}"/>
              </a:ext>
            </a:extLst>
          </p:cNvPr>
          <p:cNvSpPr txBox="1"/>
          <p:nvPr/>
        </p:nvSpPr>
        <p:spPr>
          <a:xfrm>
            <a:off x="192470" y="127337"/>
            <a:ext cx="1284711" cy="646331"/>
          </a:xfrm>
          <a:prstGeom prst="rect">
            <a:avLst/>
          </a:prstGeom>
          <a:noFill/>
        </p:spPr>
        <p:txBody>
          <a:bodyPr wrap="none" rtlCol="0">
            <a:spAutoFit/>
          </a:bodyPr>
          <a:lstStyle/>
          <a:p>
            <a:r>
              <a:rPr lang="en-US" sz="3600" dirty="0">
                <a:latin typeface="+mj-lt"/>
              </a:rPr>
              <a:t>text( )</a:t>
            </a:r>
          </a:p>
        </p:txBody>
      </p:sp>
      <p:pic>
        <p:nvPicPr>
          <p:cNvPr id="15" name="Content Placeholder 14">
            <a:extLst>
              <a:ext uri="{FF2B5EF4-FFF2-40B4-BE49-F238E27FC236}">
                <a16:creationId xmlns:a16="http://schemas.microsoft.com/office/drawing/2014/main" id="{6E66A5DF-2C24-9E74-AD10-9D6561215F4A}"/>
              </a:ext>
            </a:extLst>
          </p:cNvPr>
          <p:cNvPicPr>
            <a:picLocks noGrp="1" noChangeAspect="1"/>
          </p:cNvPicPr>
          <p:nvPr>
            <p:ph idx="1"/>
          </p:nvPr>
        </p:nvPicPr>
        <p:blipFill>
          <a:blip r:embed="rId3"/>
          <a:stretch>
            <a:fillRect/>
          </a:stretch>
        </p:blipFill>
        <p:spPr>
          <a:xfrm>
            <a:off x="2133600" y="1236456"/>
            <a:ext cx="7576047" cy="5126243"/>
          </a:xfrm>
        </p:spPr>
      </p:pic>
    </p:spTree>
    <p:extLst>
      <p:ext uri="{BB962C8B-B14F-4D97-AF65-F5344CB8AC3E}">
        <p14:creationId xmlns:p14="http://schemas.microsoft.com/office/powerpoint/2010/main" val="3849855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31F4-311E-4BF0-687B-EE791AA06D97}"/>
              </a:ext>
            </a:extLst>
          </p:cNvPr>
          <p:cNvSpPr>
            <a:spLocks noGrp="1"/>
          </p:cNvSpPr>
          <p:nvPr>
            <p:ph type="title"/>
          </p:nvPr>
        </p:nvSpPr>
        <p:spPr>
          <a:xfrm>
            <a:off x="671945" y="-635"/>
            <a:ext cx="10515600" cy="1325563"/>
          </a:xfrm>
        </p:spPr>
        <p:txBody>
          <a:bodyPr/>
          <a:lstStyle/>
          <a:p>
            <a:r>
              <a:rPr lang="en-US" dirty="0"/>
              <a:t>update - font</a:t>
            </a:r>
          </a:p>
        </p:txBody>
      </p:sp>
      <p:sp>
        <p:nvSpPr>
          <p:cNvPr id="3" name="Content Placeholder 2">
            <a:extLst>
              <a:ext uri="{FF2B5EF4-FFF2-40B4-BE49-F238E27FC236}">
                <a16:creationId xmlns:a16="http://schemas.microsoft.com/office/drawing/2014/main" id="{7FCCF012-E8F6-8E06-8D0A-45E878CC095B}"/>
              </a:ext>
            </a:extLst>
          </p:cNvPr>
          <p:cNvSpPr>
            <a:spLocks noGrp="1"/>
          </p:cNvSpPr>
          <p:nvPr>
            <p:ph idx="1"/>
          </p:nvPr>
        </p:nvSpPr>
        <p:spPr>
          <a:xfrm>
            <a:off x="838200" y="1479695"/>
            <a:ext cx="10515600" cy="2310910"/>
          </a:xfrm>
        </p:spPr>
        <p:txBody>
          <a:bodyPr>
            <a:normAutofit/>
          </a:bodyPr>
          <a:lstStyle/>
          <a:p>
            <a:pPr marL="0" indent="0">
              <a:buNone/>
            </a:pPr>
            <a:r>
              <a:rPr lang="en-US" dirty="0"/>
              <a:t>par(family=“font name”)</a:t>
            </a:r>
          </a:p>
          <a:p>
            <a:pPr marL="0" indent="0">
              <a:buNone/>
            </a:pPr>
            <a:r>
              <a:rPr lang="en-US" dirty="0"/>
              <a:t>e.g.,</a:t>
            </a:r>
          </a:p>
          <a:p>
            <a:pPr marL="0" indent="0">
              <a:buNone/>
            </a:pPr>
            <a:r>
              <a:rPr lang="en-US" dirty="0"/>
              <a:t>par(family=“times”) will set the font to times</a:t>
            </a:r>
          </a:p>
        </p:txBody>
      </p:sp>
    </p:spTree>
    <p:extLst>
      <p:ext uri="{BB962C8B-B14F-4D97-AF65-F5344CB8AC3E}">
        <p14:creationId xmlns:p14="http://schemas.microsoft.com/office/powerpoint/2010/main" val="1896312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F08F-1A48-9AC8-0533-A88F2A29DBED}"/>
              </a:ext>
            </a:extLst>
          </p:cNvPr>
          <p:cNvSpPr>
            <a:spLocks noGrp="1"/>
          </p:cNvSpPr>
          <p:nvPr>
            <p:ph type="title"/>
          </p:nvPr>
        </p:nvSpPr>
        <p:spPr>
          <a:xfrm>
            <a:off x="278363" y="18255"/>
            <a:ext cx="10515600" cy="1325563"/>
          </a:xfrm>
        </p:spPr>
        <p:txBody>
          <a:bodyPr/>
          <a:lstStyle/>
          <a:p>
            <a:r>
              <a:rPr lang="en-US" dirty="0"/>
              <a:t>update text placement	using locator(1) </a:t>
            </a:r>
          </a:p>
        </p:txBody>
      </p:sp>
      <p:sp>
        <p:nvSpPr>
          <p:cNvPr id="3" name="Content Placeholder 2">
            <a:extLst>
              <a:ext uri="{FF2B5EF4-FFF2-40B4-BE49-F238E27FC236}">
                <a16:creationId xmlns:a16="http://schemas.microsoft.com/office/drawing/2014/main" id="{B84E7DA2-C745-33B1-A8A0-0FB20DC69091}"/>
              </a:ext>
            </a:extLst>
          </p:cNvPr>
          <p:cNvSpPr>
            <a:spLocks noGrp="1"/>
          </p:cNvSpPr>
          <p:nvPr>
            <p:ph idx="1"/>
          </p:nvPr>
        </p:nvSpPr>
        <p:spPr>
          <a:xfrm>
            <a:off x="838200" y="1530220"/>
            <a:ext cx="10515600" cy="4646743"/>
          </a:xfrm>
        </p:spPr>
        <p:txBody>
          <a:bodyPr>
            <a:normAutofit/>
          </a:bodyPr>
          <a:lstStyle/>
          <a:p>
            <a:pPr marL="0" indent="0">
              <a:buNone/>
            </a:pPr>
            <a:r>
              <a:rPr lang="en-US" dirty="0"/>
              <a:t>If you are using </a:t>
            </a:r>
            <a:r>
              <a:rPr lang="en-US" dirty="0" err="1"/>
              <a:t>Rstudio</a:t>
            </a:r>
            <a:r>
              <a:rPr lang="en-US" dirty="0"/>
              <a:t> you can click on the location in the plot you want the text to go by adding  </a:t>
            </a:r>
            <a:r>
              <a:rPr lang="en-US" dirty="0">
                <a:latin typeface="Courier" pitchFamily="2" charset="0"/>
              </a:rPr>
              <a:t>locator(1) </a:t>
            </a:r>
            <a:r>
              <a:rPr lang="en-US" dirty="0">
                <a:latin typeface="Aptos" panose="020B0004020202020204" pitchFamily="34" charset="0"/>
              </a:rPr>
              <a:t>where x, y is normally declared</a:t>
            </a:r>
          </a:p>
          <a:p>
            <a:pPr marL="0" indent="0">
              <a:buNone/>
            </a:pPr>
            <a:r>
              <a:rPr lang="en-US" dirty="0">
                <a:latin typeface="Aptos" panose="020B0004020202020204" pitchFamily="34" charset="0"/>
              </a:rPr>
              <a:t> e.g.</a:t>
            </a:r>
          </a:p>
          <a:p>
            <a:pPr marL="0" indent="0">
              <a:buNone/>
            </a:pPr>
            <a:r>
              <a:rPr lang="en-US" dirty="0">
                <a:latin typeface="Courier" pitchFamily="2" charset="0"/>
              </a:rPr>
              <a:t>plot(</a:t>
            </a:r>
            <a:r>
              <a:rPr lang="en-US" dirty="0" err="1">
                <a:latin typeface="Courier" pitchFamily="2" charset="0"/>
              </a:rPr>
              <a:t>x,y</a:t>
            </a:r>
            <a:r>
              <a:rPr lang="en-US" dirty="0">
                <a:latin typeface="Courier" pitchFamily="2" charset="0"/>
              </a:rPr>
              <a:t>….)</a:t>
            </a:r>
          </a:p>
          <a:p>
            <a:pPr marL="0" indent="0">
              <a:buNone/>
            </a:pPr>
            <a:r>
              <a:rPr lang="en-US" dirty="0">
                <a:latin typeface="Courier" pitchFamily="2" charset="0"/>
              </a:rPr>
              <a:t>text(locator(1), “text you are going to enter”)</a:t>
            </a:r>
          </a:p>
          <a:p>
            <a:pPr marL="0" indent="0">
              <a:buNone/>
            </a:pPr>
            <a:endParaRPr lang="en-US" dirty="0"/>
          </a:p>
          <a:p>
            <a:pPr marL="0" indent="0">
              <a:buNone/>
            </a:pPr>
            <a:r>
              <a:rPr lang="en-US" dirty="0"/>
              <a:t>after executing these two lines you can simply click on the plot where you want the text to appear and it will place it there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1808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211666" y="134613"/>
            <a:ext cx="8407400" cy="633942"/>
          </a:xfrm>
        </p:spPr>
        <p:txBody>
          <a:bodyPr>
            <a:normAutofit/>
          </a:bodyPr>
          <a:lstStyle/>
          <a:p>
            <a:r>
              <a:rPr lang="en-US" sz="3600" dirty="0"/>
              <a:t>legend()</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211666" y="968991"/>
            <a:ext cx="10761134" cy="5258773"/>
          </a:xfrm>
        </p:spPr>
        <p:txBody>
          <a:bodyPr>
            <a:normAutofit/>
          </a:bodyPr>
          <a:lstStyle/>
          <a:p>
            <a:pPr marL="0" indent="0">
              <a:buNone/>
            </a:pPr>
            <a:r>
              <a:rPr lang="en-US" sz="2000" dirty="0">
                <a:latin typeface="Courier" pitchFamily="2" charset="0"/>
              </a:rPr>
              <a:t>legend(x=2.5, y=19, </a:t>
            </a:r>
            <a:r>
              <a:rPr lang="en-US" sz="2000" dirty="0" err="1">
                <a:latin typeface="Courier" pitchFamily="2" charset="0"/>
              </a:rPr>
              <a:t>pch</a:t>
            </a:r>
            <a:r>
              <a:rPr lang="en-US" sz="2000" dirty="0">
                <a:latin typeface="Courier" pitchFamily="2" charset="0"/>
              </a:rPr>
              <a:t>= 15, col = c("black", "red", "green"), 	legend= c("low", "medium", "high"), title = "Nitrogen level", 	</a:t>
            </a:r>
            <a:r>
              <a:rPr lang="en-US" sz="2000" dirty="0" err="1">
                <a:latin typeface="Courier" pitchFamily="2" charset="0"/>
              </a:rPr>
              <a:t>bty</a:t>
            </a:r>
            <a:r>
              <a:rPr lang="en-US" sz="2000" dirty="0">
                <a:latin typeface="Courier" pitchFamily="2" charset="0"/>
              </a:rPr>
              <a:t>="n")</a:t>
            </a:r>
          </a:p>
          <a:p>
            <a:pPr marL="0" indent="0">
              <a:buNone/>
            </a:pPr>
            <a:r>
              <a:rPr lang="en-US" sz="2400" dirty="0">
                <a:latin typeface="Courier" pitchFamily="2" charset="0"/>
              </a:rPr>
              <a:t>	</a:t>
            </a:r>
          </a:p>
        </p:txBody>
      </p:sp>
      <p:sp>
        <p:nvSpPr>
          <p:cNvPr id="12" name="TextBox 11">
            <a:extLst>
              <a:ext uri="{FF2B5EF4-FFF2-40B4-BE49-F238E27FC236}">
                <a16:creationId xmlns:a16="http://schemas.microsoft.com/office/drawing/2014/main" id="{210F8CE2-8967-DA3D-D90A-FEC1DB2EB226}"/>
              </a:ext>
            </a:extLst>
          </p:cNvPr>
          <p:cNvSpPr txBox="1"/>
          <p:nvPr/>
        </p:nvSpPr>
        <p:spPr>
          <a:xfrm>
            <a:off x="211666" y="2022850"/>
            <a:ext cx="4830233" cy="647700"/>
          </a:xfrm>
          <a:prstGeom prst="rect">
            <a:avLst/>
          </a:prstGeom>
          <a:noFill/>
        </p:spPr>
        <p:txBody>
          <a:bodyPr wrap="square" rtlCol="0">
            <a:spAutoFit/>
          </a:bodyPr>
          <a:lstStyle/>
          <a:p>
            <a:r>
              <a:rPr lang="en-US" dirty="0">
                <a:latin typeface="Courier" pitchFamily="2" charset="0"/>
              </a:rPr>
              <a:t>text(x=-2.5, y=22.5, labels=“A”, 	</a:t>
            </a:r>
            <a:r>
              <a:rPr lang="en-US" dirty="0" err="1">
                <a:latin typeface="Courier" pitchFamily="2" charset="0"/>
              </a:rPr>
              <a:t>cex</a:t>
            </a:r>
            <a:r>
              <a:rPr lang="en-US" dirty="0">
                <a:latin typeface="Courier" pitchFamily="2" charset="0"/>
              </a:rPr>
              <a:t>=2, </a:t>
            </a:r>
            <a:r>
              <a:rPr lang="en-US" dirty="0" err="1">
                <a:latin typeface="Courier" pitchFamily="2" charset="0"/>
              </a:rPr>
              <a:t>xpd</a:t>
            </a:r>
            <a:r>
              <a:rPr lang="en-US" dirty="0">
                <a:latin typeface="Courier" pitchFamily="2" charset="0"/>
              </a:rPr>
              <a:t>=“NA”)</a:t>
            </a:r>
          </a:p>
        </p:txBody>
      </p:sp>
      <p:pic>
        <p:nvPicPr>
          <p:cNvPr id="14" name="Picture 13">
            <a:extLst>
              <a:ext uri="{FF2B5EF4-FFF2-40B4-BE49-F238E27FC236}">
                <a16:creationId xmlns:a16="http://schemas.microsoft.com/office/drawing/2014/main" id="{F0FEBD2A-D2DF-76D5-D9F7-5BD5CE4D6D7F}"/>
              </a:ext>
            </a:extLst>
          </p:cNvPr>
          <p:cNvPicPr>
            <a:picLocks noChangeAspect="1"/>
          </p:cNvPicPr>
          <p:nvPr/>
        </p:nvPicPr>
        <p:blipFill>
          <a:blip r:embed="rId3"/>
          <a:stretch>
            <a:fillRect/>
          </a:stretch>
        </p:blipFill>
        <p:spPr>
          <a:xfrm>
            <a:off x="5511856" y="2022850"/>
            <a:ext cx="6214420" cy="4204914"/>
          </a:xfrm>
          <a:prstGeom prst="rect">
            <a:avLst/>
          </a:prstGeom>
        </p:spPr>
      </p:pic>
    </p:spTree>
    <p:extLst>
      <p:ext uri="{BB962C8B-B14F-4D97-AF65-F5344CB8AC3E}">
        <p14:creationId xmlns:p14="http://schemas.microsoft.com/office/powerpoint/2010/main" val="2530010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omputer&#10;&#10;Description automatically generated">
            <a:extLst>
              <a:ext uri="{FF2B5EF4-FFF2-40B4-BE49-F238E27FC236}">
                <a16:creationId xmlns:a16="http://schemas.microsoft.com/office/drawing/2014/main" id="{4C77901D-3246-F68F-3BB2-9AACA5A324DC}"/>
              </a:ext>
            </a:extLst>
          </p:cNvPr>
          <p:cNvPicPr>
            <a:picLocks noGrp="1" noChangeAspect="1"/>
          </p:cNvPicPr>
          <p:nvPr>
            <p:ph idx="1"/>
          </p:nvPr>
        </p:nvPicPr>
        <p:blipFill>
          <a:blip r:embed="rId3"/>
          <a:stretch>
            <a:fillRect/>
          </a:stretch>
        </p:blipFill>
        <p:spPr>
          <a:xfrm>
            <a:off x="511344" y="174186"/>
            <a:ext cx="11169311" cy="6509627"/>
          </a:xfrm>
        </p:spPr>
      </p:pic>
    </p:spTree>
    <p:extLst>
      <p:ext uri="{BB962C8B-B14F-4D97-AF65-F5344CB8AC3E}">
        <p14:creationId xmlns:p14="http://schemas.microsoft.com/office/powerpoint/2010/main" val="213771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39692-9ECC-B57C-0AF7-FE7DE7874BCC}"/>
              </a:ext>
            </a:extLst>
          </p:cNvPr>
          <p:cNvSpPr>
            <a:spLocks noGrp="1"/>
          </p:cNvSpPr>
          <p:nvPr>
            <p:ph idx="1"/>
          </p:nvPr>
        </p:nvSpPr>
        <p:spPr/>
        <p:txBody>
          <a:bodyPr/>
          <a:lstStyle/>
          <a:p>
            <a:pPr marL="0" indent="0">
              <a:buNone/>
            </a:pPr>
            <a:r>
              <a:rPr lang="en-US" sz="2400" dirty="0">
                <a:latin typeface="Courier" pitchFamily="2" charset="0"/>
              </a:rPr>
              <a:t>plot(x=</a:t>
            </a:r>
            <a:r>
              <a:rPr lang="en-US" sz="2400" dirty="0" err="1">
                <a:latin typeface="Courier" pitchFamily="2" charset="0"/>
              </a:rPr>
              <a:t>flowers$weight</a:t>
            </a:r>
            <a:r>
              <a:rPr lang="en-US" sz="2400" dirty="0">
                <a:latin typeface="Courier" pitchFamily="2" charset="0"/>
              </a:rPr>
              <a:t>, y=</a:t>
            </a:r>
            <a:r>
              <a:rPr lang="en-US" sz="2400" dirty="0" err="1">
                <a:latin typeface="Courier" pitchFamily="2" charset="0"/>
              </a:rPr>
              <a:t>flowers$flowers</a:t>
            </a:r>
            <a:r>
              <a:rPr lang="en-US" sz="2400" dirty="0">
                <a:latin typeface="Courier" pitchFamily="2" charset="0"/>
              </a:rPr>
              <a:t>, </a:t>
            </a:r>
          </a:p>
          <a:p>
            <a:pPr marL="0" indent="0">
              <a:buNone/>
            </a:pPr>
            <a:r>
              <a:rPr lang="en-US" sz="2400" dirty="0">
                <a:latin typeface="Courier" pitchFamily="2" charset="0"/>
              </a:rPr>
              <a:t>	</a:t>
            </a:r>
            <a:r>
              <a:rPr lang="en-US" sz="2400" dirty="0" err="1">
                <a:latin typeface="Courier" pitchFamily="2" charset="0"/>
              </a:rPr>
              <a:t>xlab</a:t>
            </a:r>
            <a:r>
              <a:rPr lang="en-US" sz="2400" dirty="0">
                <a:latin typeface="Courier" pitchFamily="2" charset="0"/>
              </a:rPr>
              <a:t>= "weight (g)", </a:t>
            </a:r>
            <a:r>
              <a:rPr lang="en-US" sz="2400" dirty="0" err="1">
                <a:latin typeface="Courier" pitchFamily="2" charset="0"/>
              </a:rPr>
              <a:t>ylab</a:t>
            </a:r>
            <a:r>
              <a:rPr lang="en-US" sz="2400" dirty="0">
                <a:latin typeface="Courier" pitchFamily="2" charset="0"/>
              </a:rPr>
              <a:t>="counts of flowers", 	main = "Plot of numbers of Petunia flowers\</a:t>
            </a:r>
            <a:r>
              <a:rPr lang="en-US" sz="2400" dirty="0" err="1">
                <a:latin typeface="Courier" pitchFamily="2" charset="0"/>
              </a:rPr>
              <a:t>nby</a:t>
            </a:r>
            <a:r>
              <a:rPr lang="en-US" sz="2400" dirty="0">
                <a:latin typeface="Courier" pitchFamily="2" charset="0"/>
              </a:rPr>
              <a:t> 	shoot weight", </a:t>
            </a:r>
            <a:r>
              <a:rPr lang="en-US" sz="2400" b="1" dirty="0" err="1">
                <a:latin typeface="Courier" pitchFamily="2" charset="0"/>
              </a:rPr>
              <a:t>cex.lab</a:t>
            </a:r>
            <a:r>
              <a:rPr lang="en-US" sz="2400" b="1" dirty="0">
                <a:latin typeface="Courier" pitchFamily="2" charset="0"/>
              </a:rPr>
              <a:t> = 1.2, </a:t>
            </a:r>
            <a:r>
              <a:rPr lang="en-US" sz="2400" b="1" dirty="0" err="1">
                <a:latin typeface="Courier" pitchFamily="2" charset="0"/>
              </a:rPr>
              <a:t>font.lab</a:t>
            </a:r>
            <a:r>
              <a:rPr lang="en-US" sz="2400" b="1" dirty="0">
                <a:latin typeface="Courier" pitchFamily="2" charset="0"/>
              </a:rPr>
              <a:t>=3, </a:t>
            </a:r>
          </a:p>
          <a:p>
            <a:pPr marL="0" indent="0">
              <a:buNone/>
            </a:pPr>
            <a:r>
              <a:rPr lang="en-US" sz="2400" b="1" dirty="0">
                <a:latin typeface="Courier" pitchFamily="2" charset="0"/>
              </a:rPr>
              <a:t>	</a:t>
            </a:r>
            <a:r>
              <a:rPr lang="en-US" sz="2400" b="1" dirty="0" err="1">
                <a:latin typeface="Courier" pitchFamily="2" charset="0"/>
              </a:rPr>
              <a:t>cex.main</a:t>
            </a:r>
            <a:r>
              <a:rPr lang="en-US" sz="2400" b="1" dirty="0">
                <a:latin typeface="Courier" pitchFamily="2" charset="0"/>
              </a:rPr>
              <a:t>= 2, </a:t>
            </a:r>
            <a:r>
              <a:rPr lang="en-US" sz="2400" b="1" dirty="0" err="1">
                <a:latin typeface="Courier" pitchFamily="2" charset="0"/>
              </a:rPr>
              <a:t>font.main</a:t>
            </a:r>
            <a:r>
              <a:rPr lang="en-US" sz="2400" b="1" dirty="0">
                <a:latin typeface="Courier" pitchFamily="2" charset="0"/>
              </a:rPr>
              <a:t>=4</a:t>
            </a:r>
            <a:r>
              <a:rPr lang="en-US" sz="2400" dirty="0">
                <a:latin typeface="Courier" pitchFamily="2" charset="0"/>
              </a:rPr>
              <a:t>, </a:t>
            </a:r>
            <a:r>
              <a:rPr lang="en-US" sz="2400" b="1" dirty="0" err="1">
                <a:latin typeface="Courier" pitchFamily="2" charset="0"/>
              </a:rPr>
              <a:t>pch</a:t>
            </a:r>
            <a:r>
              <a:rPr lang="en-US" sz="2400" b="1" dirty="0">
                <a:latin typeface="Courier" pitchFamily="2" charset="0"/>
              </a:rPr>
              <a:t>=15, </a:t>
            </a:r>
            <a:r>
              <a:rPr lang="en-US" sz="2400" dirty="0" err="1">
                <a:latin typeface="Courier" pitchFamily="2" charset="0"/>
              </a:rPr>
              <a:t>xlim</a:t>
            </a:r>
            <a:r>
              <a:rPr lang="en-US" sz="2400" dirty="0">
                <a:latin typeface="Courier" pitchFamily="2" charset="0"/>
              </a:rPr>
              <a:t> = c(0,25), </a:t>
            </a:r>
          </a:p>
          <a:p>
            <a:pPr marL="0" indent="0">
              <a:buNone/>
            </a:pPr>
            <a:r>
              <a:rPr lang="en-US" sz="2400" dirty="0">
                <a:latin typeface="Courier" pitchFamily="2" charset="0"/>
              </a:rPr>
              <a:t>	</a:t>
            </a:r>
            <a:r>
              <a:rPr lang="en-US" sz="2400" dirty="0" err="1">
                <a:latin typeface="Courier" pitchFamily="2" charset="0"/>
              </a:rPr>
              <a:t>ylim</a:t>
            </a:r>
            <a:r>
              <a:rPr lang="en-US" sz="2400" dirty="0">
                <a:latin typeface="Courier" pitchFamily="2" charset="0"/>
              </a:rPr>
              <a:t> = c(0,20), </a:t>
            </a:r>
            <a:r>
              <a:rPr lang="en-US" sz="2400" b="1" dirty="0" err="1">
                <a:latin typeface="Courier" pitchFamily="2" charset="0"/>
              </a:rPr>
              <a:t>bty</a:t>
            </a:r>
            <a:r>
              <a:rPr lang="en-US" sz="2400" b="1" dirty="0">
                <a:latin typeface="Courier" pitchFamily="2" charset="0"/>
              </a:rPr>
              <a:t> = "l", las=1, </a:t>
            </a:r>
            <a:r>
              <a:rPr lang="en-US" sz="2400" b="1" dirty="0" err="1">
                <a:latin typeface="Courier" pitchFamily="2" charset="0"/>
              </a:rPr>
              <a:t>cex.axis</a:t>
            </a:r>
            <a:r>
              <a:rPr lang="en-US" sz="2400" b="1" dirty="0">
                <a:latin typeface="Courier" pitchFamily="2" charset="0"/>
              </a:rPr>
              <a:t>=1.2, 	</a:t>
            </a:r>
            <a:r>
              <a:rPr lang="en-US" sz="2400" b="1" dirty="0" err="1">
                <a:latin typeface="Courier" pitchFamily="2" charset="0"/>
              </a:rPr>
              <a:t>xaxs</a:t>
            </a:r>
            <a:r>
              <a:rPr lang="en-US" sz="2400" b="1" dirty="0">
                <a:latin typeface="Courier" pitchFamily="2" charset="0"/>
              </a:rPr>
              <a:t>= "</a:t>
            </a:r>
            <a:r>
              <a:rPr lang="en-US" sz="2400" b="1" dirty="0" err="1">
                <a:latin typeface="Courier" pitchFamily="2" charset="0"/>
              </a:rPr>
              <a:t>i</a:t>
            </a:r>
            <a:r>
              <a:rPr lang="en-US" sz="2400" b="1" dirty="0">
                <a:latin typeface="Courier" pitchFamily="2" charset="0"/>
              </a:rPr>
              <a:t>", </a:t>
            </a:r>
            <a:r>
              <a:rPr lang="en-US" sz="2400" b="1" dirty="0" err="1">
                <a:latin typeface="Courier" pitchFamily="2" charset="0"/>
              </a:rPr>
              <a:t>yaxs</a:t>
            </a:r>
            <a:r>
              <a:rPr lang="en-US" sz="2400" b="1" dirty="0">
                <a:latin typeface="Courier" pitchFamily="2" charset="0"/>
              </a:rPr>
              <a:t>= "</a:t>
            </a:r>
            <a:r>
              <a:rPr lang="en-US" sz="2400" b="1" dirty="0" err="1">
                <a:latin typeface="Courier" pitchFamily="2" charset="0"/>
              </a:rPr>
              <a:t>i</a:t>
            </a:r>
            <a:r>
              <a:rPr lang="en-US" sz="2400" b="1" dirty="0">
                <a:latin typeface="Courier" pitchFamily="2" charset="0"/>
              </a:rPr>
              <a:t>"</a:t>
            </a:r>
            <a:r>
              <a:rPr lang="en-US" sz="2400" dirty="0">
                <a:latin typeface="Courier" pitchFamily="2" charset="0"/>
              </a:rPr>
              <a:t>)</a:t>
            </a:r>
          </a:p>
          <a:p>
            <a:pPr marL="0" indent="0">
              <a:buNone/>
            </a:pPr>
            <a:endParaRPr lang="en-US" dirty="0"/>
          </a:p>
        </p:txBody>
      </p:sp>
    </p:spTree>
    <p:extLst>
      <p:ext uri="{BB962C8B-B14F-4D97-AF65-F5344CB8AC3E}">
        <p14:creationId xmlns:p14="http://schemas.microsoft.com/office/powerpoint/2010/main" val="30847764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CCC8-3A7D-D2BA-DD1A-44FD9A26BC1C}"/>
              </a:ext>
            </a:extLst>
          </p:cNvPr>
          <p:cNvSpPr>
            <a:spLocks noGrp="1"/>
          </p:cNvSpPr>
          <p:nvPr>
            <p:ph type="title"/>
          </p:nvPr>
        </p:nvSpPr>
        <p:spPr>
          <a:xfrm>
            <a:off x="484239" y="18255"/>
            <a:ext cx="10515600" cy="786963"/>
          </a:xfrm>
        </p:spPr>
        <p:txBody>
          <a:bodyPr>
            <a:normAutofit/>
          </a:bodyPr>
          <a:lstStyle/>
          <a:p>
            <a:r>
              <a:rPr lang="en-CA" sz="3600" b="0" i="1" dirty="0">
                <a:solidFill>
                  <a:srgbClr val="333333"/>
                </a:solidFill>
                <a:effectLst/>
                <a:latin typeface="Helvetica Neue" panose="02000503000000020004" pitchFamily="2" charset="0"/>
              </a:rPr>
              <a:t>global</a:t>
            </a:r>
            <a:r>
              <a:rPr lang="en-CA" sz="3600" b="0" i="0" dirty="0">
                <a:solidFill>
                  <a:srgbClr val="333333"/>
                </a:solidFill>
                <a:effectLst/>
                <a:latin typeface="Helvetica Neue" panose="02000503000000020004" pitchFamily="2" charset="0"/>
              </a:rPr>
              <a:t> graphics parameters</a:t>
            </a:r>
            <a:endParaRPr lang="en-US" sz="3600" dirty="0"/>
          </a:p>
        </p:txBody>
      </p:sp>
      <p:sp>
        <p:nvSpPr>
          <p:cNvPr id="3" name="Content Placeholder 2">
            <a:extLst>
              <a:ext uri="{FF2B5EF4-FFF2-40B4-BE49-F238E27FC236}">
                <a16:creationId xmlns:a16="http://schemas.microsoft.com/office/drawing/2014/main" id="{FCB37FE1-93E6-D90A-02CA-2C211A039434}"/>
              </a:ext>
            </a:extLst>
          </p:cNvPr>
          <p:cNvSpPr>
            <a:spLocks noGrp="1"/>
          </p:cNvSpPr>
          <p:nvPr>
            <p:ph idx="1"/>
          </p:nvPr>
        </p:nvSpPr>
        <p:spPr>
          <a:xfrm>
            <a:off x="838200" y="1002890"/>
            <a:ext cx="10515600" cy="5338916"/>
          </a:xfrm>
        </p:spPr>
        <p:txBody>
          <a:bodyPr>
            <a:normAutofit fontScale="92500"/>
          </a:bodyPr>
          <a:lstStyle/>
          <a:p>
            <a:pPr marL="0" indent="0" algn="l">
              <a:buNone/>
            </a:pPr>
            <a:r>
              <a:rPr lang="en-CA" b="0" i="0" dirty="0">
                <a:solidFill>
                  <a:srgbClr val="333333"/>
                </a:solidFill>
                <a:effectLst/>
                <a:latin typeface="Helvetica Neue" panose="02000503000000020004" pitchFamily="2" charset="0"/>
              </a:rPr>
              <a:t>par( ) function specifies the </a:t>
            </a:r>
            <a:r>
              <a:rPr lang="en-CA" b="0" i="1" dirty="0">
                <a:solidFill>
                  <a:srgbClr val="333333"/>
                </a:solidFill>
                <a:effectLst/>
                <a:latin typeface="Helvetica Neue" panose="02000503000000020004" pitchFamily="2" charset="0"/>
              </a:rPr>
              <a:t>global</a:t>
            </a:r>
            <a:r>
              <a:rPr lang="en-CA" b="0" i="0" dirty="0">
                <a:solidFill>
                  <a:srgbClr val="333333"/>
                </a:solidFill>
                <a:effectLst/>
                <a:latin typeface="Helvetica Neue" panose="02000503000000020004" pitchFamily="2" charset="0"/>
              </a:rPr>
              <a:t> graphics parameters that affect all plots in an R session</a:t>
            </a:r>
            <a:endParaRPr lang="en-CA" dirty="0">
              <a:solidFill>
                <a:srgbClr val="333333"/>
              </a:solidFill>
              <a:latin typeface="Helvetica Neue" panose="02000503000000020004" pitchFamily="2" charset="0"/>
            </a:endParaRPr>
          </a:p>
          <a:p>
            <a:pPr marL="0" indent="0" algn="l">
              <a:buNone/>
            </a:pPr>
            <a:endParaRPr lang="en-CA" b="0" i="0" dirty="0">
              <a:solidFill>
                <a:srgbClr val="333333"/>
              </a:solidFill>
              <a:effectLst/>
              <a:latin typeface="Helvetica Neue" panose="02000503000000020004" pitchFamily="2" charset="0"/>
            </a:endParaRPr>
          </a:p>
          <a:p>
            <a:pPr marL="0" indent="0">
              <a:buNone/>
            </a:pPr>
            <a:r>
              <a:rPr lang="en-US" sz="2800" b="1" dirty="0">
                <a:latin typeface="Courier" pitchFamily="2" charset="0"/>
              </a:rPr>
              <a:t>par(</a:t>
            </a:r>
            <a:r>
              <a:rPr lang="en-US" sz="2800" b="1" dirty="0" err="1">
                <a:latin typeface="Courier" pitchFamily="2" charset="0"/>
              </a:rPr>
              <a:t>cex.lab</a:t>
            </a:r>
            <a:r>
              <a:rPr lang="en-US" sz="2800" b="1" dirty="0">
                <a:latin typeface="Courier" pitchFamily="2" charset="0"/>
              </a:rPr>
              <a:t> = 1.2, </a:t>
            </a:r>
            <a:r>
              <a:rPr lang="en-US" sz="2800" b="1" dirty="0" err="1">
                <a:latin typeface="Courier" pitchFamily="2" charset="0"/>
              </a:rPr>
              <a:t>font.lab</a:t>
            </a:r>
            <a:r>
              <a:rPr lang="en-US" sz="2800" b="1" dirty="0">
                <a:latin typeface="Courier" pitchFamily="2" charset="0"/>
              </a:rPr>
              <a:t>=3, </a:t>
            </a:r>
            <a:r>
              <a:rPr lang="en-US" sz="2800" b="1" dirty="0" err="1">
                <a:latin typeface="Courier" pitchFamily="2" charset="0"/>
              </a:rPr>
              <a:t>cex.main</a:t>
            </a:r>
            <a:r>
              <a:rPr lang="en-US" sz="2800" b="1" dirty="0">
                <a:latin typeface="Courier" pitchFamily="2" charset="0"/>
              </a:rPr>
              <a:t>= 2, 	</a:t>
            </a:r>
            <a:r>
              <a:rPr lang="en-US" sz="2800" b="1" dirty="0" err="1">
                <a:latin typeface="Courier" pitchFamily="2" charset="0"/>
              </a:rPr>
              <a:t>font.main</a:t>
            </a:r>
            <a:r>
              <a:rPr lang="en-US" sz="2800" b="1" dirty="0">
                <a:latin typeface="Courier" pitchFamily="2" charset="0"/>
              </a:rPr>
              <a:t>=4, </a:t>
            </a:r>
            <a:r>
              <a:rPr lang="en-US" sz="2800" b="1" dirty="0" err="1">
                <a:latin typeface="Courier" pitchFamily="2" charset="0"/>
              </a:rPr>
              <a:t>bty</a:t>
            </a:r>
            <a:r>
              <a:rPr lang="en-US" sz="2800" b="1" dirty="0">
                <a:latin typeface="Courier" pitchFamily="2" charset="0"/>
              </a:rPr>
              <a:t> = "l", </a:t>
            </a:r>
            <a:r>
              <a:rPr lang="en-US" sz="2800" b="1" dirty="0" err="1">
                <a:latin typeface="Courier" pitchFamily="2" charset="0"/>
              </a:rPr>
              <a:t>pch</a:t>
            </a:r>
            <a:r>
              <a:rPr lang="en-US" sz="2800" b="1" dirty="0">
                <a:latin typeface="Courier" pitchFamily="2" charset="0"/>
              </a:rPr>
              <a:t>=15, las=1, 	</a:t>
            </a:r>
            <a:r>
              <a:rPr lang="en-US" sz="2800" b="1" dirty="0" err="1">
                <a:latin typeface="Courier" pitchFamily="2" charset="0"/>
              </a:rPr>
              <a:t>cex.axis</a:t>
            </a:r>
            <a:r>
              <a:rPr lang="en-US" sz="2800" b="1" dirty="0">
                <a:latin typeface="Courier" pitchFamily="2" charset="0"/>
              </a:rPr>
              <a:t>=1.2, </a:t>
            </a:r>
            <a:r>
              <a:rPr lang="en-US" sz="2800" b="1" dirty="0" err="1">
                <a:latin typeface="Courier" pitchFamily="2" charset="0"/>
              </a:rPr>
              <a:t>xaxs</a:t>
            </a:r>
            <a:r>
              <a:rPr lang="en-US" sz="2800" b="1" dirty="0">
                <a:latin typeface="Courier" pitchFamily="2" charset="0"/>
              </a:rPr>
              <a:t>= "</a:t>
            </a:r>
            <a:r>
              <a:rPr lang="en-US" sz="2800" b="1" dirty="0" err="1">
                <a:latin typeface="Courier" pitchFamily="2" charset="0"/>
              </a:rPr>
              <a:t>i</a:t>
            </a:r>
            <a:r>
              <a:rPr lang="en-US" sz="2800" b="1" dirty="0">
                <a:latin typeface="Courier" pitchFamily="2" charset="0"/>
              </a:rPr>
              <a:t>", </a:t>
            </a:r>
            <a:r>
              <a:rPr lang="en-US" sz="2800" b="1" dirty="0" err="1">
                <a:latin typeface="Courier" pitchFamily="2" charset="0"/>
              </a:rPr>
              <a:t>yaxs</a:t>
            </a:r>
            <a:r>
              <a:rPr lang="en-US" sz="2800" b="1" dirty="0">
                <a:latin typeface="Courier" pitchFamily="2" charset="0"/>
              </a:rPr>
              <a:t>= "</a:t>
            </a:r>
            <a:r>
              <a:rPr lang="en-US" sz="2800" b="1" dirty="0" err="1">
                <a:latin typeface="Courier" pitchFamily="2" charset="0"/>
              </a:rPr>
              <a:t>i</a:t>
            </a:r>
            <a:r>
              <a:rPr lang="en-US" sz="2800" b="1" dirty="0">
                <a:latin typeface="Courier" pitchFamily="2" charset="0"/>
              </a:rPr>
              <a:t>”, … 	</a:t>
            </a:r>
            <a:r>
              <a:rPr lang="en-US" sz="2800" dirty="0">
                <a:latin typeface="Courier" pitchFamily="2" charset="0"/>
              </a:rPr>
              <a:t>col=“blue”)</a:t>
            </a:r>
          </a:p>
          <a:p>
            <a:pPr marL="0" indent="0" algn="l">
              <a:buNone/>
            </a:pPr>
            <a:endParaRPr lang="en-CA" b="1" i="0" dirty="0">
              <a:solidFill>
                <a:srgbClr val="333333"/>
              </a:solidFill>
              <a:effectLst/>
              <a:latin typeface="Helvetica Neue" panose="02000503000000020004" pitchFamily="2" charset="0"/>
            </a:endParaRPr>
          </a:p>
          <a:p>
            <a:pPr marL="0" indent="0">
              <a:buNone/>
            </a:pPr>
            <a:r>
              <a:rPr lang="en-US" sz="2800" dirty="0"/>
              <a:t>-all plots called after will use parameters specified in par() function</a:t>
            </a:r>
          </a:p>
          <a:p>
            <a:pPr marL="0" indent="0">
              <a:buNone/>
            </a:pPr>
            <a:r>
              <a:rPr lang="en-US" sz="2800" dirty="0"/>
              <a:t>-can be changed within any plotting function by reassigning the value</a:t>
            </a:r>
          </a:p>
          <a:p>
            <a:pPr marL="0" indent="0">
              <a:buNone/>
            </a:pPr>
            <a:endParaRPr lang="en-US" dirty="0"/>
          </a:p>
          <a:p>
            <a:pPr marL="0" indent="0">
              <a:buNone/>
            </a:pPr>
            <a:r>
              <a:rPr lang="en-US" sz="2800" dirty="0">
                <a:latin typeface="Courier" pitchFamily="2" charset="0"/>
              </a:rPr>
              <a:t>plot(x=</a:t>
            </a:r>
            <a:r>
              <a:rPr lang="en-US" sz="2800" dirty="0" err="1">
                <a:latin typeface="Courier" pitchFamily="2" charset="0"/>
              </a:rPr>
              <a:t>flowers$weight</a:t>
            </a:r>
            <a:r>
              <a:rPr lang="en-US" sz="2800" dirty="0">
                <a:latin typeface="Courier" pitchFamily="2" charset="0"/>
              </a:rPr>
              <a:t>, y=</a:t>
            </a:r>
            <a:r>
              <a:rPr lang="en-US" sz="2800" dirty="0" err="1">
                <a:latin typeface="Courier" pitchFamily="2" charset="0"/>
              </a:rPr>
              <a:t>flowers$flowers</a:t>
            </a:r>
            <a:r>
              <a:rPr lang="en-US" sz="2800" dirty="0">
                <a:latin typeface="Courier" pitchFamily="2" charset="0"/>
              </a:rPr>
              <a:t>, …,</a:t>
            </a:r>
            <a:r>
              <a:rPr lang="en-US" sz="2800" dirty="0" err="1">
                <a:latin typeface="Courier" pitchFamily="2" charset="0"/>
              </a:rPr>
              <a:t>pch</a:t>
            </a:r>
            <a:r>
              <a:rPr lang="en-US" sz="2800" dirty="0">
                <a:latin typeface="Courier" pitchFamily="2" charset="0"/>
              </a:rPr>
              <a:t>=0)</a:t>
            </a:r>
          </a:p>
          <a:p>
            <a:pPr marL="0" indent="0">
              <a:buNone/>
            </a:pPr>
            <a:endParaRPr lang="en-US" sz="2800" dirty="0"/>
          </a:p>
          <a:p>
            <a:pPr algn="l">
              <a:buFont typeface="Arial" panose="020B0604020202020204" pitchFamily="34" charset="0"/>
              <a:buChar char="•"/>
            </a:pPr>
            <a:endParaRPr lang="en-US" dirty="0"/>
          </a:p>
        </p:txBody>
      </p:sp>
    </p:spTree>
    <p:extLst>
      <p:ext uri="{BB962C8B-B14F-4D97-AF65-F5344CB8AC3E}">
        <p14:creationId xmlns:p14="http://schemas.microsoft.com/office/powerpoint/2010/main" val="2414582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CCC8-3A7D-D2BA-DD1A-44FD9A26BC1C}"/>
              </a:ext>
            </a:extLst>
          </p:cNvPr>
          <p:cNvSpPr>
            <a:spLocks noGrp="1"/>
          </p:cNvSpPr>
          <p:nvPr>
            <p:ph type="title"/>
          </p:nvPr>
        </p:nvSpPr>
        <p:spPr>
          <a:xfrm>
            <a:off x="484239" y="18255"/>
            <a:ext cx="10515600" cy="786963"/>
          </a:xfrm>
        </p:spPr>
        <p:txBody>
          <a:bodyPr>
            <a:normAutofit/>
          </a:bodyPr>
          <a:lstStyle/>
          <a:p>
            <a:r>
              <a:rPr lang="en-CA" sz="3600" b="0" i="1" dirty="0">
                <a:solidFill>
                  <a:srgbClr val="333333"/>
                </a:solidFill>
                <a:effectLst/>
                <a:latin typeface="Helvetica Neue" panose="02000503000000020004" pitchFamily="2" charset="0"/>
              </a:rPr>
              <a:t>global</a:t>
            </a:r>
            <a:r>
              <a:rPr lang="en-CA" sz="3600" b="0" i="0" dirty="0">
                <a:solidFill>
                  <a:srgbClr val="333333"/>
                </a:solidFill>
                <a:effectLst/>
                <a:latin typeface="Helvetica Neue" panose="02000503000000020004" pitchFamily="2" charset="0"/>
              </a:rPr>
              <a:t> graphics parameters</a:t>
            </a:r>
            <a:endParaRPr lang="en-US" sz="3600" dirty="0"/>
          </a:p>
        </p:txBody>
      </p:sp>
      <p:sp>
        <p:nvSpPr>
          <p:cNvPr id="3" name="Content Placeholder 2">
            <a:extLst>
              <a:ext uri="{FF2B5EF4-FFF2-40B4-BE49-F238E27FC236}">
                <a16:creationId xmlns:a16="http://schemas.microsoft.com/office/drawing/2014/main" id="{FCB37FE1-93E6-D90A-02CA-2C211A039434}"/>
              </a:ext>
            </a:extLst>
          </p:cNvPr>
          <p:cNvSpPr>
            <a:spLocks noGrp="1"/>
          </p:cNvSpPr>
          <p:nvPr>
            <p:ph idx="1"/>
          </p:nvPr>
        </p:nvSpPr>
        <p:spPr>
          <a:xfrm>
            <a:off x="838200" y="1002890"/>
            <a:ext cx="10515600" cy="5338916"/>
          </a:xfrm>
        </p:spPr>
        <p:txBody>
          <a:bodyPr>
            <a:normAutofit/>
          </a:bodyPr>
          <a:lstStyle/>
          <a:p>
            <a:pPr marL="0" indent="0" algn="l">
              <a:buNone/>
            </a:pPr>
            <a:r>
              <a:rPr lang="en-CA" b="0" i="0" dirty="0">
                <a:solidFill>
                  <a:srgbClr val="333333"/>
                </a:solidFill>
                <a:effectLst/>
                <a:latin typeface="Helvetica Neue" panose="02000503000000020004" pitchFamily="2" charset="0"/>
              </a:rPr>
              <a:t>par( ) function </a:t>
            </a:r>
          </a:p>
          <a:p>
            <a:pPr marL="0" indent="0" algn="l">
              <a:buNone/>
            </a:pPr>
            <a:r>
              <a:rPr lang="en-CA" dirty="0">
                <a:solidFill>
                  <a:srgbClr val="333333"/>
                </a:solidFill>
                <a:latin typeface="Helvetica Neue" panose="02000503000000020004" pitchFamily="2" charset="0"/>
              </a:rPr>
              <a:t>	</a:t>
            </a:r>
            <a:r>
              <a:rPr lang="en-CA" dirty="0" err="1">
                <a:solidFill>
                  <a:srgbClr val="333333"/>
                </a:solidFill>
                <a:latin typeface="Helvetica Neue" panose="02000503000000020004" pitchFamily="2" charset="0"/>
              </a:rPr>
              <a:t>multiframe</a:t>
            </a:r>
            <a:r>
              <a:rPr lang="en-CA" dirty="0">
                <a:solidFill>
                  <a:srgbClr val="333333"/>
                </a:solidFill>
                <a:latin typeface="Helvetica Neue" panose="02000503000000020004" pitchFamily="2" charset="0"/>
              </a:rPr>
              <a:t> plot layout</a:t>
            </a:r>
          </a:p>
          <a:p>
            <a:pPr marL="0" indent="0" algn="l">
              <a:buNone/>
            </a:pPr>
            <a:endParaRPr lang="en-CA" b="1" i="0" dirty="0">
              <a:solidFill>
                <a:srgbClr val="333333"/>
              </a:solidFill>
              <a:effectLst/>
              <a:latin typeface="Helvetica Neue" panose="02000503000000020004" pitchFamily="2" charset="0"/>
            </a:endParaRPr>
          </a:p>
          <a:p>
            <a:pPr algn="l">
              <a:buFont typeface="Arial" panose="020B0604020202020204" pitchFamily="34" charset="0"/>
              <a:buChar char="•"/>
            </a:pPr>
            <a:r>
              <a:rPr lang="en-CA" i="0" dirty="0" err="1">
                <a:solidFill>
                  <a:srgbClr val="333333"/>
                </a:solidFill>
                <a:effectLst/>
                <a:latin typeface="Helvetica Neue" panose="02000503000000020004" pitchFamily="2" charset="0"/>
              </a:rPr>
              <a:t>mfrow</a:t>
            </a:r>
            <a:r>
              <a:rPr lang="en-CA" i="0" dirty="0">
                <a:solidFill>
                  <a:srgbClr val="333333"/>
                </a:solidFill>
                <a:effectLst/>
                <a:latin typeface="Helvetica Neue" panose="02000503000000020004" pitchFamily="2" charset="0"/>
              </a:rPr>
              <a:t>: plots per row and column (plots are filled row-wise) </a:t>
            </a:r>
          </a:p>
          <a:p>
            <a:pPr marL="0" indent="0">
              <a:buNone/>
            </a:pPr>
            <a:r>
              <a:rPr lang="en-US" sz="2400" dirty="0"/>
              <a:t>		</a:t>
            </a:r>
            <a:r>
              <a:rPr lang="en-US" sz="2400" dirty="0" err="1"/>
              <a:t>mfrow</a:t>
            </a:r>
            <a:r>
              <a:rPr lang="en-US" sz="2400" dirty="0"/>
              <a:t>=c(rows, columns)     default is (1,1)</a:t>
            </a:r>
          </a:p>
          <a:p>
            <a:pPr marL="0" indent="0">
              <a:buNone/>
            </a:pPr>
            <a:endParaRPr lang="en-CA" i="0" dirty="0">
              <a:solidFill>
                <a:srgbClr val="333333"/>
              </a:solidFill>
              <a:effectLst/>
              <a:latin typeface="Helvetica Neue" panose="02000503000000020004" pitchFamily="2" charset="0"/>
            </a:endParaRPr>
          </a:p>
          <a:p>
            <a:pPr algn="l">
              <a:buFont typeface="Arial" panose="020B0604020202020204" pitchFamily="34" charset="0"/>
              <a:buChar char="•"/>
            </a:pPr>
            <a:r>
              <a:rPr lang="en-CA" b="0" i="0" dirty="0" err="1">
                <a:solidFill>
                  <a:srgbClr val="333333"/>
                </a:solidFill>
                <a:effectLst/>
                <a:latin typeface="Helvetica Neue" panose="02000503000000020004" pitchFamily="2" charset="0"/>
              </a:rPr>
              <a:t>mfcol</a:t>
            </a:r>
            <a:r>
              <a:rPr lang="en-CA" b="0" i="0" dirty="0">
                <a:solidFill>
                  <a:srgbClr val="333333"/>
                </a:solidFill>
                <a:effectLst/>
                <a:latin typeface="Helvetica Neue" panose="02000503000000020004" pitchFamily="2" charset="0"/>
              </a:rPr>
              <a:t>: plots per row, column (plots are filled column-wise)</a:t>
            </a:r>
            <a:endParaRPr lang="en-CA" i="0" dirty="0">
              <a:solidFill>
                <a:srgbClr val="333333"/>
              </a:solidFill>
              <a:effectLst/>
              <a:latin typeface="Helvetica Neue" panose="02000503000000020004" pitchFamily="2" charset="0"/>
            </a:endParaRPr>
          </a:p>
          <a:p>
            <a:pPr marL="0" indent="0">
              <a:buNone/>
            </a:pPr>
            <a:r>
              <a:rPr lang="en-US" sz="2800" dirty="0"/>
              <a:t>		</a:t>
            </a:r>
            <a:r>
              <a:rPr lang="en-US" sz="2400" dirty="0" err="1"/>
              <a:t>mfcol</a:t>
            </a:r>
            <a:r>
              <a:rPr lang="en-US" sz="2400" dirty="0"/>
              <a:t>=c(rows, columns)     default is (1,1)</a:t>
            </a:r>
          </a:p>
          <a:p>
            <a:endParaRPr lang="en-CA" b="0" i="0" dirty="0">
              <a:solidFill>
                <a:srgbClr val="333333"/>
              </a:solidFill>
              <a:effectLst/>
              <a:latin typeface="Helvetica Neue" panose="02000503000000020004" pitchFamily="2" charset="0"/>
            </a:endParaRPr>
          </a:p>
          <a:p>
            <a:pPr marL="0" indent="0" algn="l">
              <a:buNone/>
            </a:pPr>
            <a:endParaRPr lang="en-US" dirty="0"/>
          </a:p>
        </p:txBody>
      </p:sp>
    </p:spTree>
    <p:extLst>
      <p:ext uri="{BB962C8B-B14F-4D97-AF65-F5344CB8AC3E}">
        <p14:creationId xmlns:p14="http://schemas.microsoft.com/office/powerpoint/2010/main" val="23877168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3599D-E1A6-E57F-A550-2E69A72A0723}"/>
              </a:ext>
            </a:extLst>
          </p:cNvPr>
          <p:cNvSpPr>
            <a:spLocks noGrp="1"/>
          </p:cNvSpPr>
          <p:nvPr>
            <p:ph idx="1"/>
          </p:nvPr>
        </p:nvSpPr>
        <p:spPr>
          <a:xfrm>
            <a:off x="1197264" y="968514"/>
            <a:ext cx="3717636" cy="830997"/>
          </a:xfrm>
        </p:spPr>
        <p:txBody>
          <a:bodyPr/>
          <a:lstStyle/>
          <a:p>
            <a:pPr marL="0" indent="0">
              <a:buNone/>
            </a:pPr>
            <a:r>
              <a:rPr lang="en-US" sz="2400" dirty="0">
                <a:latin typeface="Courier" pitchFamily="2" charset="0"/>
              </a:rPr>
              <a:t>par(</a:t>
            </a:r>
            <a:r>
              <a:rPr lang="en-US" sz="2400" dirty="0" err="1">
                <a:latin typeface="Courier" pitchFamily="2" charset="0"/>
              </a:rPr>
              <a:t>mfrow</a:t>
            </a:r>
            <a:r>
              <a:rPr lang="en-US" sz="2400" dirty="0">
                <a:latin typeface="Courier" pitchFamily="2" charset="0"/>
              </a:rPr>
              <a:t> =c(2,2))</a:t>
            </a:r>
            <a:r>
              <a:rPr lang="en-US" sz="2400" dirty="0"/>
              <a:t> </a:t>
            </a:r>
            <a:r>
              <a:rPr lang="en-US" sz="2400" dirty="0">
                <a:latin typeface="Courier" pitchFamily="2" charset="0"/>
              </a:rPr>
              <a:t> -</a:t>
            </a:r>
            <a:r>
              <a:rPr lang="en-US" sz="2400" dirty="0">
                <a:latin typeface="Aptos" panose="020B0004020202020204" pitchFamily="34" charset="0"/>
              </a:rPr>
              <a:t>call 4 plotting functions </a:t>
            </a:r>
            <a:endParaRPr lang="en-US" sz="2400" dirty="0"/>
          </a:p>
          <a:p>
            <a:pPr marL="0" indent="0">
              <a:buNone/>
            </a:pPr>
            <a:endParaRPr lang="en-US" sz="2400" dirty="0"/>
          </a:p>
          <a:p>
            <a:pPr marL="0" indent="0">
              <a:buNone/>
            </a:pPr>
            <a:endParaRPr lang="en-US" sz="2400" dirty="0"/>
          </a:p>
          <a:p>
            <a:pPr marL="0" indent="0">
              <a:buNone/>
            </a:pPr>
            <a:endParaRPr lang="en-US" dirty="0"/>
          </a:p>
        </p:txBody>
      </p:sp>
      <p:sp>
        <p:nvSpPr>
          <p:cNvPr id="4" name="TextBox 3">
            <a:extLst>
              <a:ext uri="{FF2B5EF4-FFF2-40B4-BE49-F238E27FC236}">
                <a16:creationId xmlns:a16="http://schemas.microsoft.com/office/drawing/2014/main" id="{D99F8AAC-26BC-2608-355E-E6DE38F0E72F}"/>
              </a:ext>
            </a:extLst>
          </p:cNvPr>
          <p:cNvSpPr txBox="1"/>
          <p:nvPr/>
        </p:nvSpPr>
        <p:spPr>
          <a:xfrm>
            <a:off x="442073" y="122087"/>
            <a:ext cx="4859407" cy="584775"/>
          </a:xfrm>
          <a:prstGeom prst="rect">
            <a:avLst/>
          </a:prstGeom>
          <a:noFill/>
        </p:spPr>
        <p:txBody>
          <a:bodyPr wrap="none" rtlCol="0">
            <a:spAutoFit/>
          </a:bodyPr>
          <a:lstStyle/>
          <a:p>
            <a:r>
              <a:rPr lang="en-US" sz="3200" dirty="0"/>
              <a:t>par( )   multiple plot layout</a:t>
            </a:r>
          </a:p>
        </p:txBody>
      </p:sp>
      <p:pic>
        <p:nvPicPr>
          <p:cNvPr id="9" name="Picture 8">
            <a:extLst>
              <a:ext uri="{FF2B5EF4-FFF2-40B4-BE49-F238E27FC236}">
                <a16:creationId xmlns:a16="http://schemas.microsoft.com/office/drawing/2014/main" id="{6D40E5DE-939F-E34F-1528-F027D4B0F007}"/>
              </a:ext>
            </a:extLst>
          </p:cNvPr>
          <p:cNvPicPr>
            <a:picLocks noChangeAspect="1"/>
          </p:cNvPicPr>
          <p:nvPr/>
        </p:nvPicPr>
        <p:blipFill>
          <a:blip r:embed="rId3"/>
          <a:stretch>
            <a:fillRect/>
          </a:stretch>
        </p:blipFill>
        <p:spPr>
          <a:xfrm>
            <a:off x="774700" y="2109738"/>
            <a:ext cx="5283200" cy="3574814"/>
          </a:xfrm>
          <a:prstGeom prst="rect">
            <a:avLst/>
          </a:prstGeom>
        </p:spPr>
      </p:pic>
      <p:pic>
        <p:nvPicPr>
          <p:cNvPr id="11" name="Picture 10">
            <a:extLst>
              <a:ext uri="{FF2B5EF4-FFF2-40B4-BE49-F238E27FC236}">
                <a16:creationId xmlns:a16="http://schemas.microsoft.com/office/drawing/2014/main" id="{88FAC426-39A8-27CB-A247-6523E7C997DB}"/>
              </a:ext>
            </a:extLst>
          </p:cNvPr>
          <p:cNvPicPr>
            <a:picLocks noChangeAspect="1"/>
          </p:cNvPicPr>
          <p:nvPr/>
        </p:nvPicPr>
        <p:blipFill>
          <a:blip r:embed="rId4"/>
          <a:stretch>
            <a:fillRect/>
          </a:stretch>
        </p:blipFill>
        <p:spPr>
          <a:xfrm>
            <a:off x="6489701" y="2109752"/>
            <a:ext cx="5283179" cy="3574800"/>
          </a:xfrm>
          <a:prstGeom prst="rect">
            <a:avLst/>
          </a:prstGeom>
        </p:spPr>
      </p:pic>
      <p:sp>
        <p:nvSpPr>
          <p:cNvPr id="13" name="TextBox 12">
            <a:extLst>
              <a:ext uri="{FF2B5EF4-FFF2-40B4-BE49-F238E27FC236}">
                <a16:creationId xmlns:a16="http://schemas.microsoft.com/office/drawing/2014/main" id="{A970D258-DDF2-24D9-898F-CAD74D3F9D1E}"/>
              </a:ext>
            </a:extLst>
          </p:cNvPr>
          <p:cNvSpPr txBox="1"/>
          <p:nvPr/>
        </p:nvSpPr>
        <p:spPr>
          <a:xfrm>
            <a:off x="7137402" y="954157"/>
            <a:ext cx="3717636" cy="830997"/>
          </a:xfrm>
          <a:prstGeom prst="rect">
            <a:avLst/>
          </a:prstGeom>
          <a:noFill/>
        </p:spPr>
        <p:txBody>
          <a:bodyPr wrap="square">
            <a:spAutoFit/>
          </a:bodyPr>
          <a:lstStyle/>
          <a:p>
            <a:pPr marL="0" indent="0">
              <a:buNone/>
            </a:pPr>
            <a:r>
              <a:rPr lang="en-US" sz="2400" dirty="0">
                <a:latin typeface="Courier" pitchFamily="2" charset="0"/>
              </a:rPr>
              <a:t>par(</a:t>
            </a:r>
            <a:r>
              <a:rPr lang="en-US" sz="2400" dirty="0" err="1">
                <a:latin typeface="Courier" pitchFamily="2" charset="0"/>
              </a:rPr>
              <a:t>mfcol</a:t>
            </a:r>
            <a:r>
              <a:rPr lang="en-US" sz="2400" dirty="0">
                <a:latin typeface="Courier" pitchFamily="2" charset="0"/>
              </a:rPr>
              <a:t> =c(2,2))  -</a:t>
            </a:r>
            <a:r>
              <a:rPr lang="en-US" sz="2400" dirty="0">
                <a:latin typeface="Aptos" panose="020B0004020202020204" pitchFamily="34" charset="0"/>
              </a:rPr>
              <a:t>call 4 plotting functions </a:t>
            </a:r>
          </a:p>
        </p:txBody>
      </p:sp>
      <p:cxnSp>
        <p:nvCxnSpPr>
          <p:cNvPr id="15" name="Straight Arrow Connector 14">
            <a:extLst>
              <a:ext uri="{FF2B5EF4-FFF2-40B4-BE49-F238E27FC236}">
                <a16:creationId xmlns:a16="http://schemas.microsoft.com/office/drawing/2014/main" id="{1F0355AD-8977-9CA8-1170-C91B7DA32996}"/>
              </a:ext>
            </a:extLst>
          </p:cNvPr>
          <p:cNvCxnSpPr/>
          <p:nvPr/>
        </p:nvCxnSpPr>
        <p:spPr>
          <a:xfrm>
            <a:off x="2209800" y="2692400"/>
            <a:ext cx="2819400"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6994C0C-328E-5FC4-2D45-1C49B3CFF12E}"/>
              </a:ext>
            </a:extLst>
          </p:cNvPr>
          <p:cNvCxnSpPr/>
          <p:nvPr/>
        </p:nvCxnSpPr>
        <p:spPr>
          <a:xfrm flipH="1">
            <a:off x="2520951" y="2819400"/>
            <a:ext cx="2501900" cy="184150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DB46865-E5CD-B7F1-7536-3EBC52F9F582}"/>
              </a:ext>
            </a:extLst>
          </p:cNvPr>
          <p:cNvCxnSpPr/>
          <p:nvPr/>
        </p:nvCxnSpPr>
        <p:spPr>
          <a:xfrm>
            <a:off x="2489200" y="4914900"/>
            <a:ext cx="2533651" cy="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AFF57872-3EDC-18B7-9B4F-BAECF974F504}"/>
              </a:ext>
            </a:extLst>
          </p:cNvPr>
          <p:cNvCxnSpPr>
            <a:cxnSpLocks/>
          </p:cNvCxnSpPr>
          <p:nvPr/>
        </p:nvCxnSpPr>
        <p:spPr>
          <a:xfrm>
            <a:off x="7835900" y="2654300"/>
            <a:ext cx="0" cy="200660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B2AB1263-E071-0173-8426-57C4B163570C}"/>
              </a:ext>
            </a:extLst>
          </p:cNvPr>
          <p:cNvCxnSpPr>
            <a:cxnSpLocks/>
          </p:cNvCxnSpPr>
          <p:nvPr/>
        </p:nvCxnSpPr>
        <p:spPr>
          <a:xfrm flipV="1">
            <a:off x="8407400" y="2654300"/>
            <a:ext cx="1765300" cy="181610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6FF7DF6-5C06-EB9F-7390-EA02F916E979}"/>
              </a:ext>
            </a:extLst>
          </p:cNvPr>
          <p:cNvCxnSpPr>
            <a:cxnSpLocks/>
          </p:cNvCxnSpPr>
          <p:nvPr/>
        </p:nvCxnSpPr>
        <p:spPr>
          <a:xfrm>
            <a:off x="10706100" y="2692400"/>
            <a:ext cx="0" cy="2006600"/>
          </a:xfrm>
          <a:prstGeom prst="straightConnector1">
            <a:avLst/>
          </a:prstGeom>
          <a:ln w="50800">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175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7C1D18-B23B-EEAE-DDEC-86F6EB27DBD1}"/>
              </a:ext>
            </a:extLst>
          </p:cNvPr>
          <p:cNvPicPr>
            <a:picLocks noGrp="1" noChangeAspect="1"/>
          </p:cNvPicPr>
          <p:nvPr>
            <p:ph idx="1"/>
          </p:nvPr>
        </p:nvPicPr>
        <p:blipFill>
          <a:blip r:embed="rId3"/>
          <a:stretch>
            <a:fillRect/>
          </a:stretch>
        </p:blipFill>
        <p:spPr>
          <a:xfrm>
            <a:off x="1736591" y="227103"/>
            <a:ext cx="9332157" cy="5974260"/>
          </a:xfrm>
        </p:spPr>
      </p:pic>
      <p:pic>
        <p:nvPicPr>
          <p:cNvPr id="6" name="Content Placeholder 4">
            <a:extLst>
              <a:ext uri="{FF2B5EF4-FFF2-40B4-BE49-F238E27FC236}">
                <a16:creationId xmlns:a16="http://schemas.microsoft.com/office/drawing/2014/main" id="{CABA9F47-584F-8F77-C6A4-B2FEED0CD77C}"/>
              </a:ext>
            </a:extLst>
          </p:cNvPr>
          <p:cNvPicPr>
            <a:picLocks noChangeAspect="1"/>
          </p:cNvPicPr>
          <p:nvPr/>
        </p:nvPicPr>
        <p:blipFill rotWithShape="1">
          <a:blip r:embed="rId4"/>
          <a:srcRect l="1" r="95838" b="64478"/>
          <a:stretch/>
        </p:blipFill>
        <p:spPr>
          <a:xfrm>
            <a:off x="719487" y="227103"/>
            <a:ext cx="807530" cy="4412422"/>
          </a:xfrm>
          <a:prstGeom prst="rect">
            <a:avLst/>
          </a:prstGeom>
        </p:spPr>
      </p:pic>
      <p:sp>
        <p:nvSpPr>
          <p:cNvPr id="7" name="Oval 6">
            <a:extLst>
              <a:ext uri="{FF2B5EF4-FFF2-40B4-BE49-F238E27FC236}">
                <a16:creationId xmlns:a16="http://schemas.microsoft.com/office/drawing/2014/main" id="{7505070A-713A-27C4-1D52-72593DCD3975}"/>
              </a:ext>
            </a:extLst>
          </p:cNvPr>
          <p:cNvSpPr/>
          <p:nvPr/>
        </p:nvSpPr>
        <p:spPr>
          <a:xfrm>
            <a:off x="1527017" y="725649"/>
            <a:ext cx="629587" cy="151891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084D08BA-EE33-17C9-F34D-E68B7961E65F}"/>
              </a:ext>
            </a:extLst>
          </p:cNvPr>
          <p:cNvCxnSpPr/>
          <p:nvPr/>
        </p:nvCxnSpPr>
        <p:spPr>
          <a:xfrm flipH="1">
            <a:off x="1069675" y="1725283"/>
            <a:ext cx="457342" cy="396815"/>
          </a:xfrm>
          <a:prstGeom prst="straightConnector1">
            <a:avLst/>
          </a:prstGeom>
          <a:ln w="34925">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480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3CCC8-3A7D-D2BA-DD1A-44FD9A26BC1C}"/>
              </a:ext>
            </a:extLst>
          </p:cNvPr>
          <p:cNvSpPr>
            <a:spLocks noGrp="1"/>
          </p:cNvSpPr>
          <p:nvPr>
            <p:ph type="title"/>
          </p:nvPr>
        </p:nvSpPr>
        <p:spPr>
          <a:xfrm>
            <a:off x="484239" y="18255"/>
            <a:ext cx="10515600" cy="786963"/>
          </a:xfrm>
        </p:spPr>
        <p:txBody>
          <a:bodyPr>
            <a:normAutofit/>
          </a:bodyPr>
          <a:lstStyle/>
          <a:p>
            <a:r>
              <a:rPr lang="en-CA" sz="3600" b="0" i="1" dirty="0">
                <a:solidFill>
                  <a:srgbClr val="333333"/>
                </a:solidFill>
                <a:effectLst/>
                <a:latin typeface="Helvetica Neue" panose="02000503000000020004" pitchFamily="2" charset="0"/>
              </a:rPr>
              <a:t>global</a:t>
            </a:r>
            <a:r>
              <a:rPr lang="en-CA" sz="3600" b="0" i="0" dirty="0">
                <a:solidFill>
                  <a:srgbClr val="333333"/>
                </a:solidFill>
                <a:effectLst/>
                <a:latin typeface="Helvetica Neue" panose="02000503000000020004" pitchFamily="2" charset="0"/>
              </a:rPr>
              <a:t> graphics parameters</a:t>
            </a:r>
            <a:endParaRPr lang="en-US" sz="3600" dirty="0"/>
          </a:p>
        </p:txBody>
      </p:sp>
      <p:sp>
        <p:nvSpPr>
          <p:cNvPr id="3" name="Content Placeholder 2">
            <a:extLst>
              <a:ext uri="{FF2B5EF4-FFF2-40B4-BE49-F238E27FC236}">
                <a16:creationId xmlns:a16="http://schemas.microsoft.com/office/drawing/2014/main" id="{FCB37FE1-93E6-D90A-02CA-2C211A039434}"/>
              </a:ext>
            </a:extLst>
          </p:cNvPr>
          <p:cNvSpPr>
            <a:spLocks noGrp="1"/>
          </p:cNvSpPr>
          <p:nvPr>
            <p:ph idx="1"/>
          </p:nvPr>
        </p:nvSpPr>
        <p:spPr>
          <a:xfrm>
            <a:off x="838200" y="1002890"/>
            <a:ext cx="10876472" cy="5338916"/>
          </a:xfrm>
        </p:spPr>
        <p:txBody>
          <a:bodyPr>
            <a:normAutofit/>
          </a:bodyPr>
          <a:lstStyle/>
          <a:p>
            <a:pPr marL="0" indent="0" algn="l">
              <a:buNone/>
            </a:pPr>
            <a:r>
              <a:rPr lang="en-CA" dirty="0">
                <a:solidFill>
                  <a:srgbClr val="333333"/>
                </a:solidFill>
                <a:latin typeface="Helvetica Neue" panose="02000503000000020004" pitchFamily="2" charset="0"/>
              </a:rPr>
              <a:t>setting margins</a:t>
            </a:r>
          </a:p>
          <a:p>
            <a:pPr marL="0" indent="0" algn="l">
              <a:buNone/>
            </a:pPr>
            <a:endParaRPr lang="en-CA" b="1" i="0" dirty="0">
              <a:solidFill>
                <a:srgbClr val="333333"/>
              </a:solidFill>
              <a:effectLst/>
              <a:latin typeface="Helvetica Neue" panose="02000503000000020004" pitchFamily="2" charset="0"/>
            </a:endParaRPr>
          </a:p>
          <a:p>
            <a:pPr algn="l">
              <a:buFont typeface="Arial" panose="020B0604020202020204" pitchFamily="34" charset="0"/>
              <a:buChar char="•"/>
            </a:pPr>
            <a:r>
              <a:rPr lang="en-CA" i="0" dirty="0">
                <a:solidFill>
                  <a:srgbClr val="333333"/>
                </a:solidFill>
                <a:effectLst/>
                <a:latin typeface="Helvetica Neue" panose="02000503000000020004" pitchFamily="2" charset="0"/>
              </a:rPr>
              <a:t>mar  defines plotting margins </a:t>
            </a:r>
          </a:p>
          <a:p>
            <a:pPr lvl="1"/>
            <a:r>
              <a:rPr lang="en-CA" i="0" dirty="0">
                <a:solidFill>
                  <a:srgbClr val="333333"/>
                </a:solidFill>
                <a:effectLst/>
                <a:latin typeface="Helvetica Neue" panose="02000503000000020004" pitchFamily="2" charset="0"/>
              </a:rPr>
              <a:t>default   mar = c(5.1, 4.1, 4.1, 2.1)</a:t>
            </a:r>
          </a:p>
          <a:p>
            <a:pPr algn="l">
              <a:buFont typeface="Arial" panose="020B0604020202020204" pitchFamily="34" charset="0"/>
              <a:buChar char="•"/>
            </a:pPr>
            <a:r>
              <a:rPr lang="en-CA" dirty="0" err="1">
                <a:solidFill>
                  <a:srgbClr val="333333"/>
                </a:solidFill>
                <a:latin typeface="Helvetica Neue" panose="02000503000000020004" pitchFamily="2" charset="0"/>
              </a:rPr>
              <a:t>oma</a:t>
            </a:r>
            <a:r>
              <a:rPr lang="en-CA" dirty="0">
                <a:solidFill>
                  <a:srgbClr val="333333"/>
                </a:solidFill>
                <a:latin typeface="Helvetica Neue" panose="02000503000000020004" pitchFamily="2" charset="0"/>
              </a:rPr>
              <a:t> defines outer margin </a:t>
            </a:r>
          </a:p>
          <a:p>
            <a:pPr lvl="1"/>
            <a:r>
              <a:rPr lang="en-CA" dirty="0">
                <a:solidFill>
                  <a:srgbClr val="333333"/>
                </a:solidFill>
                <a:latin typeface="Helvetica Neue" panose="02000503000000020004" pitchFamily="2" charset="0"/>
              </a:rPr>
              <a:t>default </a:t>
            </a:r>
            <a:r>
              <a:rPr lang="en-CA" dirty="0" err="1">
                <a:solidFill>
                  <a:srgbClr val="333333"/>
                </a:solidFill>
                <a:latin typeface="Helvetica Neue" panose="02000503000000020004" pitchFamily="2" charset="0"/>
              </a:rPr>
              <a:t>oma</a:t>
            </a:r>
            <a:r>
              <a:rPr lang="en-CA" dirty="0">
                <a:solidFill>
                  <a:srgbClr val="333333"/>
                </a:solidFill>
                <a:latin typeface="Helvetica Neue" panose="02000503000000020004" pitchFamily="2" charset="0"/>
              </a:rPr>
              <a:t> = c(0, 0, 0,0)</a:t>
            </a:r>
            <a:endParaRPr lang="en-CA" i="0" dirty="0">
              <a:solidFill>
                <a:srgbClr val="333333"/>
              </a:solidFill>
              <a:effectLst/>
              <a:latin typeface="Helvetica Neue" panose="02000503000000020004" pitchFamily="2" charset="0"/>
            </a:endParaRPr>
          </a:p>
          <a:p>
            <a:endParaRPr lang="en-CA" b="0" i="0" dirty="0">
              <a:solidFill>
                <a:srgbClr val="333333"/>
              </a:solidFill>
              <a:effectLst/>
              <a:latin typeface="Helvetica Neue" panose="02000503000000020004" pitchFamily="2" charset="0"/>
            </a:endParaRPr>
          </a:p>
          <a:p>
            <a:pPr marL="0" indent="0">
              <a:buNone/>
            </a:pPr>
            <a:r>
              <a:rPr lang="en-US" sz="2400" dirty="0">
                <a:latin typeface="Courier" pitchFamily="2" charset="0"/>
              </a:rPr>
              <a:t>par(</a:t>
            </a:r>
            <a:r>
              <a:rPr lang="en-US" sz="2400" b="1" dirty="0">
                <a:latin typeface="Courier" pitchFamily="2" charset="0"/>
              </a:rPr>
              <a:t>mar=c(5, 4.9, 4, 2), </a:t>
            </a:r>
            <a:r>
              <a:rPr lang="en-US" sz="2400" dirty="0" err="1">
                <a:latin typeface="Courier" pitchFamily="2" charset="0"/>
              </a:rPr>
              <a:t>mfrow</a:t>
            </a:r>
            <a:r>
              <a:rPr lang="en-US" sz="2400" dirty="0">
                <a:latin typeface="Courier" pitchFamily="2" charset="0"/>
              </a:rPr>
              <a:t> = c(2,2), </a:t>
            </a:r>
            <a:r>
              <a:rPr lang="en-US" sz="2400" dirty="0" err="1">
                <a:latin typeface="Courier" pitchFamily="2" charset="0"/>
              </a:rPr>
              <a:t>xaxs</a:t>
            </a:r>
            <a:r>
              <a:rPr lang="en-US" sz="2400" dirty="0">
                <a:latin typeface="Courier" pitchFamily="2" charset="0"/>
              </a:rPr>
              <a:t>="</a:t>
            </a:r>
            <a:r>
              <a:rPr lang="en-US" sz="2400" dirty="0" err="1">
                <a:latin typeface="Courier" pitchFamily="2" charset="0"/>
              </a:rPr>
              <a:t>i</a:t>
            </a:r>
            <a:r>
              <a:rPr lang="en-US" sz="2400" dirty="0">
                <a:latin typeface="Courier" pitchFamily="2" charset="0"/>
              </a:rPr>
              <a:t>", 	</a:t>
            </a:r>
            <a:r>
              <a:rPr lang="en-US" sz="2400" dirty="0" err="1">
                <a:latin typeface="Courier" pitchFamily="2" charset="0"/>
              </a:rPr>
              <a:t>yaxs</a:t>
            </a:r>
            <a:r>
              <a:rPr lang="en-US" sz="2400" dirty="0">
                <a:latin typeface="Courier" pitchFamily="2" charset="0"/>
              </a:rPr>
              <a:t>="</a:t>
            </a:r>
            <a:r>
              <a:rPr lang="en-US" sz="2400" dirty="0" err="1">
                <a:latin typeface="Courier" pitchFamily="2" charset="0"/>
              </a:rPr>
              <a:t>i</a:t>
            </a:r>
            <a:r>
              <a:rPr lang="en-US" sz="2400" dirty="0">
                <a:latin typeface="Courier" pitchFamily="2" charset="0"/>
              </a:rPr>
              <a:t>”, </a:t>
            </a:r>
            <a:r>
              <a:rPr lang="en-US" sz="2400" dirty="0" err="1">
                <a:latin typeface="Courier" pitchFamily="2" charset="0"/>
              </a:rPr>
              <a:t>bty</a:t>
            </a:r>
            <a:r>
              <a:rPr lang="en-US" sz="2400" dirty="0">
                <a:latin typeface="Courier" pitchFamily="2" charset="0"/>
              </a:rPr>
              <a:t>="l", las=1, </a:t>
            </a:r>
            <a:r>
              <a:rPr lang="en-US" sz="2400" dirty="0" err="1">
                <a:latin typeface="Courier" pitchFamily="2" charset="0"/>
              </a:rPr>
              <a:t>cex.axis</a:t>
            </a:r>
            <a:r>
              <a:rPr lang="en-US" sz="2400" dirty="0">
                <a:latin typeface="Courier" pitchFamily="2" charset="0"/>
              </a:rPr>
              <a:t> = 1.2, </a:t>
            </a:r>
            <a:r>
              <a:rPr lang="en-US" sz="2400" dirty="0" err="1">
                <a:latin typeface="Courier" pitchFamily="2" charset="0"/>
              </a:rPr>
              <a:t>pch</a:t>
            </a:r>
            <a:r>
              <a:rPr lang="en-US" sz="2400" dirty="0">
                <a:latin typeface="Courier" pitchFamily="2" charset="0"/>
              </a:rPr>
              <a:t>=15) </a:t>
            </a:r>
            <a:endParaRPr lang="en-US" sz="2400" b="1" dirty="0">
              <a:latin typeface="Courier" pitchFamily="2" charset="0"/>
            </a:endParaRPr>
          </a:p>
        </p:txBody>
      </p:sp>
      <p:sp>
        <p:nvSpPr>
          <p:cNvPr id="4" name="TextBox 3">
            <a:extLst>
              <a:ext uri="{FF2B5EF4-FFF2-40B4-BE49-F238E27FC236}">
                <a16:creationId xmlns:a16="http://schemas.microsoft.com/office/drawing/2014/main" id="{6CFB0FCA-13B7-8A76-773F-A011A206BEAC}"/>
              </a:ext>
            </a:extLst>
          </p:cNvPr>
          <p:cNvSpPr txBox="1"/>
          <p:nvPr/>
        </p:nvSpPr>
        <p:spPr>
          <a:xfrm>
            <a:off x="6833558" y="2572897"/>
            <a:ext cx="4520242" cy="646331"/>
          </a:xfrm>
          <a:prstGeom prst="rect">
            <a:avLst/>
          </a:prstGeom>
          <a:noFill/>
        </p:spPr>
        <p:txBody>
          <a:bodyPr wrap="square" rtlCol="0">
            <a:spAutoFit/>
          </a:bodyPr>
          <a:lstStyle/>
          <a:p>
            <a:r>
              <a:rPr lang="en-CA" b="0" i="0" dirty="0">
                <a:solidFill>
                  <a:srgbClr val="333333"/>
                </a:solidFill>
                <a:effectLst/>
                <a:latin typeface="Aptos" panose="020B0004020202020204" pitchFamily="34" charset="0"/>
              </a:rPr>
              <a:t>order of values = (bottom, left, top, right)</a:t>
            </a:r>
          </a:p>
          <a:p>
            <a:endParaRPr lang="en-US" dirty="0"/>
          </a:p>
        </p:txBody>
      </p:sp>
    </p:spTree>
    <p:extLst>
      <p:ext uri="{BB962C8B-B14F-4D97-AF65-F5344CB8AC3E}">
        <p14:creationId xmlns:p14="http://schemas.microsoft.com/office/powerpoint/2010/main" val="4268255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4D2BD0-977F-1F9A-6786-B415F7E73149}"/>
              </a:ext>
            </a:extLst>
          </p:cNvPr>
          <p:cNvPicPr>
            <a:picLocks noChangeAspect="1"/>
          </p:cNvPicPr>
          <p:nvPr/>
        </p:nvPicPr>
        <p:blipFill>
          <a:blip r:embed="rId3"/>
          <a:stretch>
            <a:fillRect/>
          </a:stretch>
        </p:blipFill>
        <p:spPr>
          <a:xfrm>
            <a:off x="1035022" y="189063"/>
            <a:ext cx="10121956" cy="6479874"/>
          </a:xfrm>
          <a:prstGeom prst="rect">
            <a:avLst/>
          </a:prstGeom>
        </p:spPr>
      </p:pic>
    </p:spTree>
    <p:extLst>
      <p:ext uri="{BB962C8B-B14F-4D97-AF65-F5344CB8AC3E}">
        <p14:creationId xmlns:p14="http://schemas.microsoft.com/office/powerpoint/2010/main" val="2098326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ADD919-F887-3794-AA7E-2D062408D1AF}"/>
              </a:ext>
            </a:extLst>
          </p:cNvPr>
          <p:cNvPicPr>
            <a:picLocks noChangeAspect="1"/>
          </p:cNvPicPr>
          <p:nvPr/>
        </p:nvPicPr>
        <p:blipFill>
          <a:blip r:embed="rId3"/>
          <a:stretch>
            <a:fillRect/>
          </a:stretch>
        </p:blipFill>
        <p:spPr>
          <a:xfrm>
            <a:off x="1377042" y="129061"/>
            <a:ext cx="9437915" cy="6665194"/>
          </a:xfrm>
          <a:prstGeom prst="rect">
            <a:avLst/>
          </a:prstGeom>
        </p:spPr>
      </p:pic>
      <p:sp>
        <p:nvSpPr>
          <p:cNvPr id="2" name="TextBox 1">
            <a:extLst>
              <a:ext uri="{FF2B5EF4-FFF2-40B4-BE49-F238E27FC236}">
                <a16:creationId xmlns:a16="http://schemas.microsoft.com/office/drawing/2014/main" id="{A8F236A5-42C4-C639-0181-8148ECCB5588}"/>
              </a:ext>
            </a:extLst>
          </p:cNvPr>
          <p:cNvSpPr txBox="1"/>
          <p:nvPr/>
        </p:nvSpPr>
        <p:spPr>
          <a:xfrm>
            <a:off x="0" y="2815994"/>
            <a:ext cx="2220419" cy="923330"/>
          </a:xfrm>
          <a:prstGeom prst="rect">
            <a:avLst/>
          </a:prstGeom>
          <a:noFill/>
        </p:spPr>
        <p:txBody>
          <a:bodyPr wrap="square" rtlCol="0">
            <a:spAutoFit/>
          </a:bodyPr>
          <a:lstStyle/>
          <a:p>
            <a:r>
              <a:rPr lang="en-US" dirty="0"/>
              <a:t>see notes section below for actual code</a:t>
            </a:r>
          </a:p>
        </p:txBody>
      </p:sp>
    </p:spTree>
    <p:extLst>
      <p:ext uri="{BB962C8B-B14F-4D97-AF65-F5344CB8AC3E}">
        <p14:creationId xmlns:p14="http://schemas.microsoft.com/office/powerpoint/2010/main" val="240242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0198-BD2F-19AE-57F3-49B1CF621C5E}"/>
              </a:ext>
            </a:extLst>
          </p:cNvPr>
          <p:cNvSpPr>
            <a:spLocks noGrp="1"/>
          </p:cNvSpPr>
          <p:nvPr>
            <p:ph type="title"/>
          </p:nvPr>
        </p:nvSpPr>
        <p:spPr>
          <a:xfrm>
            <a:off x="440634" y="18256"/>
            <a:ext cx="10515600" cy="856388"/>
          </a:xfrm>
        </p:spPr>
        <p:txBody>
          <a:bodyPr>
            <a:normAutofit/>
          </a:bodyPr>
          <a:lstStyle/>
          <a:p>
            <a:r>
              <a:rPr lang="en-US" sz="3600" dirty="0"/>
              <a:t>Exporting plots</a:t>
            </a:r>
          </a:p>
        </p:txBody>
      </p:sp>
      <p:sp>
        <p:nvSpPr>
          <p:cNvPr id="3" name="Content Placeholder 2">
            <a:extLst>
              <a:ext uri="{FF2B5EF4-FFF2-40B4-BE49-F238E27FC236}">
                <a16:creationId xmlns:a16="http://schemas.microsoft.com/office/drawing/2014/main" id="{E53697AE-C19D-73FC-EFDA-007143A5B23C}"/>
              </a:ext>
            </a:extLst>
          </p:cNvPr>
          <p:cNvSpPr>
            <a:spLocks noGrp="1"/>
          </p:cNvSpPr>
          <p:nvPr>
            <p:ph idx="1"/>
          </p:nvPr>
        </p:nvSpPr>
        <p:spPr>
          <a:xfrm>
            <a:off x="838200" y="1099930"/>
            <a:ext cx="10515600" cy="5077033"/>
          </a:xfrm>
        </p:spPr>
        <p:txBody>
          <a:bodyPr/>
          <a:lstStyle/>
          <a:p>
            <a:pPr marL="0" indent="0">
              <a:buNone/>
            </a:pPr>
            <a:r>
              <a:rPr lang="en-US" sz="2400" dirty="0">
                <a:latin typeface="Courier" pitchFamily="2" charset="0"/>
              </a:rPr>
              <a:t>pdf(file=“directory/</a:t>
            </a:r>
            <a:r>
              <a:rPr lang="en-US" sz="2400" dirty="0" err="1">
                <a:latin typeface="Courier" pitchFamily="2" charset="0"/>
              </a:rPr>
              <a:t>filename.pdf</a:t>
            </a:r>
            <a:r>
              <a:rPr lang="en-US" sz="2400" dirty="0">
                <a:latin typeface="Courier" pitchFamily="2" charset="0"/>
              </a:rPr>
              <a:t>”, height=8 width=11)</a:t>
            </a:r>
          </a:p>
          <a:p>
            <a:pPr marL="0" indent="0">
              <a:buNone/>
            </a:pPr>
            <a:endParaRPr lang="en-US" sz="2400" dirty="0">
              <a:latin typeface="Courier" pitchFamily="2" charset="0"/>
            </a:endParaRPr>
          </a:p>
          <a:p>
            <a:pPr marL="0" indent="0">
              <a:buNone/>
            </a:pPr>
            <a:r>
              <a:rPr lang="en-US" sz="2400" dirty="0">
                <a:latin typeface="Courier" pitchFamily="2" charset="0"/>
              </a:rPr>
              <a:t>	… call plotting functions and amendment functions </a:t>
            </a:r>
          </a:p>
          <a:p>
            <a:pPr marL="0" indent="0">
              <a:buNone/>
            </a:pPr>
            <a:endParaRPr lang="en-US" sz="2400" dirty="0">
              <a:latin typeface="Courier" pitchFamily="2" charset="0"/>
            </a:endParaRPr>
          </a:p>
          <a:p>
            <a:pPr marL="0" indent="0">
              <a:buNone/>
            </a:pPr>
            <a:r>
              <a:rPr lang="en-US" sz="2400" dirty="0" err="1">
                <a:latin typeface="Courier" pitchFamily="2" charset="0"/>
              </a:rPr>
              <a:t>dev.off</a:t>
            </a:r>
            <a:r>
              <a:rPr lang="en-US" sz="2400" dirty="0">
                <a:latin typeface="Courier" pitchFamily="2" charset="0"/>
              </a:rPr>
              <a:t>()</a:t>
            </a:r>
          </a:p>
          <a:p>
            <a:pPr marL="0" indent="0">
              <a:buNone/>
            </a:pPr>
            <a:endParaRPr lang="en-US" sz="2400" dirty="0">
              <a:latin typeface="Courier" pitchFamily="2" charset="0"/>
            </a:endParaRPr>
          </a:p>
          <a:p>
            <a:pPr marL="0" indent="0">
              <a:buNone/>
            </a:pPr>
            <a:endParaRPr lang="en-US" sz="2400" dirty="0">
              <a:latin typeface="Courier" pitchFamily="2" charset="0"/>
            </a:endParaRPr>
          </a:p>
          <a:p>
            <a:pPr marL="0" indent="0">
              <a:buNone/>
            </a:pPr>
            <a:r>
              <a:rPr lang="en-US" sz="2600" dirty="0" err="1">
                <a:latin typeface="Aptos" panose="020B0004020202020204" pitchFamily="34" charset="0"/>
              </a:rPr>
              <a:t>png</a:t>
            </a:r>
            <a:r>
              <a:rPr lang="en-US" sz="2600" dirty="0">
                <a:latin typeface="Aptos" panose="020B0004020202020204" pitchFamily="34" charset="0"/>
              </a:rPr>
              <a:t>, tiff, jpeg, bmp can also be used </a:t>
            </a:r>
          </a:p>
          <a:p>
            <a:pPr marL="0" indent="0">
              <a:buNone/>
            </a:pPr>
            <a:r>
              <a:rPr lang="en-US" sz="2600" dirty="0">
                <a:latin typeface="Aptos" panose="020B0004020202020204" pitchFamily="34" charset="0"/>
              </a:rPr>
              <a:t>	resolution, background color, and point size can also be adjusted</a:t>
            </a:r>
          </a:p>
          <a:p>
            <a:pPr marL="0" indent="0">
              <a:buNone/>
            </a:pPr>
            <a:r>
              <a:rPr lang="en-US" sz="2600" dirty="0">
                <a:latin typeface="Aptos" panose="020B0004020202020204" pitchFamily="34" charset="0"/>
              </a:rPr>
              <a:t>	tiff also allows you to set compression</a:t>
            </a:r>
            <a:endParaRPr lang="en-US" dirty="0"/>
          </a:p>
          <a:p>
            <a:pPr marL="0" indent="0">
              <a:buNone/>
            </a:pPr>
            <a:endParaRPr lang="en-US" dirty="0"/>
          </a:p>
        </p:txBody>
      </p:sp>
    </p:spTree>
    <p:extLst>
      <p:ext uri="{BB962C8B-B14F-4D97-AF65-F5344CB8AC3E}">
        <p14:creationId xmlns:p14="http://schemas.microsoft.com/office/powerpoint/2010/main" val="288104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A screenshot of a computer&#10;&#10;Description automatically generated">
            <a:extLst>
              <a:ext uri="{FF2B5EF4-FFF2-40B4-BE49-F238E27FC236}">
                <a16:creationId xmlns:a16="http://schemas.microsoft.com/office/drawing/2014/main" id="{1C1D4202-AE99-DD06-6DB4-668314D9CA76}"/>
              </a:ext>
            </a:extLst>
          </p:cNvPr>
          <p:cNvPicPr>
            <a:picLocks noGrp="1" noChangeAspect="1"/>
          </p:cNvPicPr>
          <p:nvPr>
            <p:ph idx="1"/>
          </p:nvPr>
        </p:nvPicPr>
        <p:blipFill>
          <a:blip r:embed="rId3"/>
          <a:stretch>
            <a:fillRect/>
          </a:stretch>
        </p:blipFill>
        <p:spPr>
          <a:xfrm>
            <a:off x="626796" y="604147"/>
            <a:ext cx="10938408" cy="5649706"/>
          </a:xfrm>
        </p:spPr>
      </p:pic>
    </p:spTree>
    <p:extLst>
      <p:ext uri="{BB962C8B-B14F-4D97-AF65-F5344CB8AC3E}">
        <p14:creationId xmlns:p14="http://schemas.microsoft.com/office/powerpoint/2010/main" val="123514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779F5-2CEA-7C04-F6B6-213292F373F3}"/>
              </a:ext>
            </a:extLst>
          </p:cNvPr>
          <p:cNvSpPr>
            <a:spLocks noGrp="1"/>
          </p:cNvSpPr>
          <p:nvPr>
            <p:ph type="title"/>
          </p:nvPr>
        </p:nvSpPr>
        <p:spPr>
          <a:xfrm>
            <a:off x="838200" y="0"/>
            <a:ext cx="10515600" cy="1325563"/>
          </a:xfrm>
        </p:spPr>
        <p:txBody>
          <a:bodyPr/>
          <a:lstStyle/>
          <a:p>
            <a:r>
              <a:rPr lang="en-US" dirty="0"/>
              <a:t>Base R graphics</a:t>
            </a:r>
          </a:p>
        </p:txBody>
      </p:sp>
      <p:sp>
        <p:nvSpPr>
          <p:cNvPr id="3" name="Content Placeholder 2">
            <a:extLst>
              <a:ext uri="{FF2B5EF4-FFF2-40B4-BE49-F238E27FC236}">
                <a16:creationId xmlns:a16="http://schemas.microsoft.com/office/drawing/2014/main" id="{54CF5291-489A-A267-721E-488E34E91891}"/>
              </a:ext>
            </a:extLst>
          </p:cNvPr>
          <p:cNvSpPr>
            <a:spLocks noGrp="1"/>
          </p:cNvSpPr>
          <p:nvPr>
            <p:ph idx="1"/>
          </p:nvPr>
        </p:nvSpPr>
        <p:spPr>
          <a:xfrm>
            <a:off x="838200" y="1485900"/>
            <a:ext cx="10515600" cy="4305300"/>
          </a:xfrm>
        </p:spPr>
        <p:txBody>
          <a:bodyPr>
            <a:normAutofit fontScale="92500" lnSpcReduction="20000"/>
          </a:bodyPr>
          <a:lstStyle/>
          <a:p>
            <a:pPr lvl="1"/>
            <a:r>
              <a:rPr lang="en-US" sz="3200" dirty="0"/>
              <a:t>start with a plot function to create the plot </a:t>
            </a:r>
          </a:p>
          <a:p>
            <a:pPr lvl="2"/>
            <a:r>
              <a:rPr lang="en-US" sz="2800" dirty="0"/>
              <a:t>e.g. plot( ), hist( ), boxplot( ), </a:t>
            </a:r>
            <a:r>
              <a:rPr lang="en-US" sz="2800" dirty="0" err="1"/>
              <a:t>vioplot</a:t>
            </a:r>
            <a:r>
              <a:rPr lang="en-US" sz="2800" dirty="0"/>
              <a:t>( ) </a:t>
            </a:r>
          </a:p>
          <a:p>
            <a:pPr lvl="2"/>
            <a:endParaRPr lang="en-US" sz="2800" dirty="0"/>
          </a:p>
          <a:p>
            <a:pPr lvl="1"/>
            <a:r>
              <a:rPr lang="en-US" sz="3200" dirty="0"/>
              <a:t>add additional information using annotation functions </a:t>
            </a:r>
          </a:p>
          <a:p>
            <a:pPr lvl="2"/>
            <a:r>
              <a:rPr lang="en-US" sz="2800" dirty="0"/>
              <a:t>e.g. lines( ), text( ), points( ), legends( )</a:t>
            </a:r>
          </a:p>
          <a:p>
            <a:pPr lvl="2"/>
            <a:endParaRPr lang="en-US" sz="2800" dirty="0"/>
          </a:p>
          <a:p>
            <a:pPr lvl="1"/>
            <a:r>
              <a:rPr lang="en-US" sz="3200" dirty="0"/>
              <a:t>allows for lots of customization</a:t>
            </a:r>
          </a:p>
          <a:p>
            <a:pPr lvl="2"/>
            <a:r>
              <a:rPr lang="en-US" sz="2800" dirty="0"/>
              <a:t>shape and color of points</a:t>
            </a:r>
          </a:p>
          <a:p>
            <a:pPr lvl="2"/>
            <a:r>
              <a:rPr lang="en-US" sz="2800" dirty="0"/>
              <a:t>location of legend</a:t>
            </a:r>
          </a:p>
          <a:p>
            <a:pPr lvl="2"/>
            <a:r>
              <a:rPr lang="en-US" sz="2800" dirty="0"/>
              <a:t>name, color, presence of axes</a:t>
            </a:r>
          </a:p>
          <a:p>
            <a:pPr lvl="2"/>
            <a:r>
              <a:rPr lang="en-US" sz="2800" dirty="0"/>
              <a:t>orientation, size, presence of tick marks</a:t>
            </a:r>
          </a:p>
          <a:p>
            <a:endParaRPr lang="en-US" sz="3200" dirty="0"/>
          </a:p>
        </p:txBody>
      </p:sp>
    </p:spTree>
    <p:extLst>
      <p:ext uri="{BB962C8B-B14F-4D97-AF65-F5344CB8AC3E}">
        <p14:creationId xmlns:p14="http://schemas.microsoft.com/office/powerpoint/2010/main" val="257850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477F3-2997-1674-F952-EA05D6BDAB8D}"/>
              </a:ext>
            </a:extLst>
          </p:cNvPr>
          <p:cNvSpPr>
            <a:spLocks noGrp="1"/>
          </p:cNvSpPr>
          <p:nvPr>
            <p:ph type="title"/>
          </p:nvPr>
        </p:nvSpPr>
        <p:spPr>
          <a:xfrm>
            <a:off x="1390650" y="10585"/>
            <a:ext cx="10515600" cy="1009650"/>
          </a:xfrm>
        </p:spPr>
        <p:txBody>
          <a:bodyPr/>
          <a:lstStyle/>
          <a:p>
            <a:r>
              <a:rPr lang="en-US" dirty="0"/>
              <a:t>Base R  plot functions</a:t>
            </a:r>
          </a:p>
        </p:txBody>
      </p:sp>
      <p:sp>
        <p:nvSpPr>
          <p:cNvPr id="3" name="Content Placeholder 2">
            <a:extLst>
              <a:ext uri="{FF2B5EF4-FFF2-40B4-BE49-F238E27FC236}">
                <a16:creationId xmlns:a16="http://schemas.microsoft.com/office/drawing/2014/main" id="{45C2C5A4-D8A6-1627-6C70-F46E78BA97D8}"/>
              </a:ext>
            </a:extLst>
          </p:cNvPr>
          <p:cNvSpPr>
            <a:spLocks noGrp="1"/>
          </p:cNvSpPr>
          <p:nvPr>
            <p:ph idx="1"/>
          </p:nvPr>
        </p:nvSpPr>
        <p:spPr>
          <a:xfrm>
            <a:off x="1390650" y="1392768"/>
            <a:ext cx="8094133" cy="3873499"/>
          </a:xfrm>
        </p:spPr>
        <p:txBody>
          <a:bodyPr>
            <a:normAutofit/>
          </a:bodyPr>
          <a:lstStyle/>
          <a:p>
            <a:r>
              <a:rPr lang="en-US" dirty="0"/>
              <a:t>plot() – scatterplots</a:t>
            </a:r>
          </a:p>
          <a:p>
            <a:r>
              <a:rPr lang="en-US" dirty="0"/>
              <a:t>hist() – histograms</a:t>
            </a:r>
          </a:p>
          <a:p>
            <a:r>
              <a:rPr lang="en-US" dirty="0"/>
              <a:t>boxplot() – boxplots</a:t>
            </a:r>
          </a:p>
          <a:p>
            <a:r>
              <a:rPr lang="en-US" dirty="0" err="1"/>
              <a:t>v</a:t>
            </a:r>
            <a:r>
              <a:rPr lang="en-US" sz="2800" dirty="0" err="1"/>
              <a:t>ioplot</a:t>
            </a:r>
            <a:r>
              <a:rPr lang="en-US" sz="2800" dirty="0"/>
              <a:t>() – </a:t>
            </a:r>
            <a:r>
              <a:rPr lang="en-US" dirty="0"/>
              <a:t>violin plots*</a:t>
            </a:r>
          </a:p>
          <a:p>
            <a:r>
              <a:rPr lang="en-US" dirty="0"/>
              <a:t>pairs() – matrix scatterplots</a:t>
            </a:r>
          </a:p>
          <a:p>
            <a:r>
              <a:rPr lang="en-US" dirty="0"/>
              <a:t>coplot() – conditioning plots</a:t>
            </a:r>
            <a:endParaRPr lang="en-US" sz="2800" dirty="0"/>
          </a:p>
          <a:p>
            <a:pPr marL="0" indent="0">
              <a:buNone/>
            </a:pPr>
            <a:endParaRPr lang="en-US" dirty="0"/>
          </a:p>
          <a:p>
            <a:pPr marL="0" indent="0">
              <a:buNone/>
            </a:pPr>
            <a:endParaRPr lang="en-US" sz="2800" dirty="0"/>
          </a:p>
        </p:txBody>
      </p:sp>
    </p:spTree>
    <p:extLst>
      <p:ext uri="{BB962C8B-B14F-4D97-AF65-F5344CB8AC3E}">
        <p14:creationId xmlns:p14="http://schemas.microsoft.com/office/powerpoint/2010/main" val="341461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73326C-A798-6716-42F6-E044D12E230E}"/>
              </a:ext>
            </a:extLst>
          </p:cNvPr>
          <p:cNvSpPr txBox="1"/>
          <p:nvPr/>
        </p:nvSpPr>
        <p:spPr>
          <a:xfrm>
            <a:off x="422732" y="191425"/>
            <a:ext cx="8228406" cy="523220"/>
          </a:xfrm>
          <a:prstGeom prst="rect">
            <a:avLst/>
          </a:prstGeom>
          <a:noFill/>
        </p:spPr>
        <p:txBody>
          <a:bodyPr wrap="none" rtlCol="0">
            <a:spAutoFit/>
          </a:bodyPr>
          <a:lstStyle/>
          <a:p>
            <a:r>
              <a:rPr lang="en-US" sz="2800" dirty="0"/>
              <a:t>Scatterplot with one variable   plot(</a:t>
            </a:r>
            <a:r>
              <a:rPr lang="en-US" sz="2800" dirty="0" err="1"/>
              <a:t>flowers$leafarea</a:t>
            </a:r>
            <a:r>
              <a:rPr lang="en-US" sz="2800" dirty="0"/>
              <a:t>)</a:t>
            </a:r>
          </a:p>
        </p:txBody>
      </p:sp>
      <p:pic>
        <p:nvPicPr>
          <p:cNvPr id="7" name="Content Placeholder 6" descr="A screenshot of a computer&#10;&#10;Description automatically generated">
            <a:extLst>
              <a:ext uri="{FF2B5EF4-FFF2-40B4-BE49-F238E27FC236}">
                <a16:creationId xmlns:a16="http://schemas.microsoft.com/office/drawing/2014/main" id="{751E997B-BB4A-9FE6-B777-CFE5DB5C4010}"/>
              </a:ext>
            </a:extLst>
          </p:cNvPr>
          <p:cNvPicPr>
            <a:picLocks noGrp="1" noChangeAspect="1"/>
          </p:cNvPicPr>
          <p:nvPr>
            <p:ph idx="1"/>
          </p:nvPr>
        </p:nvPicPr>
        <p:blipFill>
          <a:blip r:embed="rId3"/>
          <a:stretch>
            <a:fillRect/>
          </a:stretch>
        </p:blipFill>
        <p:spPr>
          <a:xfrm>
            <a:off x="1410338" y="901700"/>
            <a:ext cx="8546462" cy="5653537"/>
          </a:xfrm>
        </p:spPr>
      </p:pic>
    </p:spTree>
    <p:extLst>
      <p:ext uri="{BB962C8B-B14F-4D97-AF65-F5344CB8AC3E}">
        <p14:creationId xmlns:p14="http://schemas.microsoft.com/office/powerpoint/2010/main" val="3798517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A4874-7C34-F111-A007-B5921EB9D13E}"/>
              </a:ext>
            </a:extLst>
          </p:cNvPr>
          <p:cNvSpPr>
            <a:spLocks noGrp="1"/>
          </p:cNvSpPr>
          <p:nvPr>
            <p:ph type="title"/>
          </p:nvPr>
        </p:nvSpPr>
        <p:spPr>
          <a:xfrm>
            <a:off x="695960" y="178860"/>
            <a:ext cx="8407400" cy="633942"/>
          </a:xfrm>
        </p:spPr>
        <p:txBody>
          <a:bodyPr>
            <a:noAutofit/>
          </a:bodyPr>
          <a:lstStyle/>
          <a:p>
            <a:r>
              <a:rPr lang="en-US" sz="3600" dirty="0"/>
              <a:t>Scatter plots       plot() function</a:t>
            </a:r>
          </a:p>
        </p:txBody>
      </p:sp>
      <p:sp>
        <p:nvSpPr>
          <p:cNvPr id="3" name="Content Placeholder 2">
            <a:extLst>
              <a:ext uri="{FF2B5EF4-FFF2-40B4-BE49-F238E27FC236}">
                <a16:creationId xmlns:a16="http://schemas.microsoft.com/office/drawing/2014/main" id="{EEF213D3-5DB8-5DCA-94DF-32841AD0226F}"/>
              </a:ext>
            </a:extLst>
          </p:cNvPr>
          <p:cNvSpPr>
            <a:spLocks noGrp="1"/>
          </p:cNvSpPr>
          <p:nvPr>
            <p:ph idx="1"/>
          </p:nvPr>
        </p:nvSpPr>
        <p:spPr>
          <a:xfrm>
            <a:off x="829733" y="956731"/>
            <a:ext cx="10795000" cy="2790515"/>
          </a:xfrm>
        </p:spPr>
        <p:txBody>
          <a:bodyPr/>
          <a:lstStyle/>
          <a:p>
            <a:pPr marL="457200" lvl="1" indent="0">
              <a:buNone/>
            </a:pPr>
            <a:r>
              <a:rPr lang="en-US" dirty="0">
                <a:latin typeface="Courier" pitchFamily="2" charset="0"/>
              </a:rPr>
              <a:t>plot(x=</a:t>
            </a:r>
            <a:r>
              <a:rPr lang="en-US" dirty="0" err="1">
                <a:latin typeface="Courier" pitchFamily="2" charset="0"/>
              </a:rPr>
              <a:t>flowers$weight</a:t>
            </a:r>
            <a:r>
              <a:rPr lang="en-US" dirty="0">
                <a:latin typeface="Courier" pitchFamily="2" charset="0"/>
              </a:rPr>
              <a:t>, y=</a:t>
            </a:r>
            <a:r>
              <a:rPr lang="en-US" dirty="0" err="1">
                <a:latin typeface="Courier" pitchFamily="2" charset="0"/>
              </a:rPr>
              <a:t>flowers$shootarea</a:t>
            </a:r>
            <a:r>
              <a:rPr lang="en-US" dirty="0">
                <a:latin typeface="Courier" pitchFamily="2" charset="0"/>
              </a:rPr>
              <a:t>) </a:t>
            </a:r>
          </a:p>
          <a:p>
            <a:pPr marL="457200" lvl="1" indent="0">
              <a:buNone/>
            </a:pPr>
            <a:r>
              <a:rPr lang="en-US" sz="2400" dirty="0">
                <a:latin typeface="Courier" pitchFamily="2" charset="0"/>
              </a:rPr>
              <a:t>plot(</a:t>
            </a:r>
            <a:r>
              <a:rPr lang="en-US" sz="2400" dirty="0" err="1">
                <a:latin typeface="Courier" pitchFamily="2" charset="0"/>
              </a:rPr>
              <a:t>flowers$shootarea</a:t>
            </a:r>
            <a:r>
              <a:rPr lang="en-US" sz="2400" dirty="0">
                <a:latin typeface="Courier" pitchFamily="2" charset="0"/>
              </a:rPr>
              <a:t> ~ </a:t>
            </a:r>
            <a:r>
              <a:rPr lang="en-US" sz="2400" dirty="0" err="1">
                <a:latin typeface="Courier" pitchFamily="2" charset="0"/>
              </a:rPr>
              <a:t>flowers$weight</a:t>
            </a:r>
            <a:r>
              <a:rPr lang="en-US" dirty="0">
                <a:latin typeface="Courier" pitchFamily="2" charset="0"/>
              </a:rPr>
              <a:t>)</a:t>
            </a:r>
          </a:p>
          <a:p>
            <a:pPr marL="457200" lvl="1" indent="0">
              <a:buNone/>
            </a:pPr>
            <a:r>
              <a:rPr lang="en-US" dirty="0">
                <a:latin typeface="Courier" pitchFamily="2" charset="0"/>
              </a:rPr>
              <a:t>plot(</a:t>
            </a:r>
            <a:r>
              <a:rPr lang="en-US" dirty="0" err="1">
                <a:latin typeface="Courier" pitchFamily="2" charset="0"/>
              </a:rPr>
              <a:t>shootarea~weight</a:t>
            </a:r>
            <a:r>
              <a:rPr lang="en-US" dirty="0">
                <a:latin typeface="Courier" pitchFamily="2" charset="0"/>
              </a:rPr>
              <a:t>, data=flowers)</a:t>
            </a:r>
          </a:p>
          <a:p>
            <a:pPr marL="457200" lvl="1" indent="0">
              <a:buNone/>
            </a:pPr>
            <a:r>
              <a:rPr lang="en-US" dirty="0">
                <a:latin typeface="Courier" pitchFamily="2" charset="0"/>
              </a:rPr>
              <a:t>with(flowers, plot(weight, </a:t>
            </a:r>
            <a:r>
              <a:rPr lang="en-US" dirty="0" err="1">
                <a:latin typeface="Courier" pitchFamily="2" charset="0"/>
              </a:rPr>
              <a:t>shootarea</a:t>
            </a:r>
            <a:r>
              <a:rPr lang="en-US" dirty="0">
                <a:latin typeface="Courier" pitchFamily="2" charset="0"/>
              </a:rPr>
              <a:t>))</a:t>
            </a:r>
          </a:p>
        </p:txBody>
      </p:sp>
      <p:pic>
        <p:nvPicPr>
          <p:cNvPr id="11" name="Picture 10" descr="A diagram of flowers weight&#10;&#10;Description automatically generated">
            <a:extLst>
              <a:ext uri="{FF2B5EF4-FFF2-40B4-BE49-F238E27FC236}">
                <a16:creationId xmlns:a16="http://schemas.microsoft.com/office/drawing/2014/main" id="{B400800A-25A0-F15B-6B74-B445DA0F5207}"/>
              </a:ext>
            </a:extLst>
          </p:cNvPr>
          <p:cNvPicPr>
            <a:picLocks noChangeAspect="1"/>
          </p:cNvPicPr>
          <p:nvPr/>
        </p:nvPicPr>
        <p:blipFill rotWithShape="1">
          <a:blip r:embed="rId3"/>
          <a:srcRect t="15585"/>
          <a:stretch/>
        </p:blipFill>
        <p:spPr>
          <a:xfrm>
            <a:off x="262466" y="3012141"/>
            <a:ext cx="5064583" cy="3845859"/>
          </a:xfrm>
          <a:prstGeom prst="rect">
            <a:avLst/>
          </a:prstGeom>
        </p:spPr>
      </p:pic>
      <p:pic>
        <p:nvPicPr>
          <p:cNvPr id="13" name="Picture 12" descr="A graph of a number of dots&#10;&#10;Description automatically generated with medium confidence">
            <a:extLst>
              <a:ext uri="{FF2B5EF4-FFF2-40B4-BE49-F238E27FC236}">
                <a16:creationId xmlns:a16="http://schemas.microsoft.com/office/drawing/2014/main" id="{E8037C61-6D60-35F8-1071-7941D3745AB7}"/>
              </a:ext>
            </a:extLst>
          </p:cNvPr>
          <p:cNvPicPr>
            <a:picLocks noChangeAspect="1"/>
          </p:cNvPicPr>
          <p:nvPr/>
        </p:nvPicPr>
        <p:blipFill rotWithShape="1">
          <a:blip r:embed="rId4"/>
          <a:srcRect t="15842"/>
          <a:stretch/>
        </p:blipFill>
        <p:spPr>
          <a:xfrm>
            <a:off x="6324600" y="2981697"/>
            <a:ext cx="4747265" cy="3876303"/>
          </a:xfrm>
          <a:prstGeom prst="rect">
            <a:avLst/>
          </a:prstGeom>
        </p:spPr>
      </p:pic>
    </p:spTree>
    <p:extLst>
      <p:ext uri="{BB962C8B-B14F-4D97-AF65-F5344CB8AC3E}">
        <p14:creationId xmlns:p14="http://schemas.microsoft.com/office/powerpoint/2010/main" val="47422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8786</TotalTime>
  <Words>4470</Words>
  <Application>Microsoft Macintosh PowerPoint</Application>
  <PresentationFormat>Widescreen</PresentationFormat>
  <Paragraphs>354</Paragraphs>
  <Slides>48</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Aptos Display</vt:lpstr>
      <vt:lpstr>Arial</vt:lpstr>
      <vt:lpstr>Courier</vt:lpstr>
      <vt:lpstr>Helvetica Neue</vt:lpstr>
      <vt:lpstr>Wingdings</vt:lpstr>
      <vt:lpstr>Office Theme</vt:lpstr>
      <vt:lpstr>tips and tricks   graphics with R</vt:lpstr>
      <vt:lpstr>3 main approaches for producing graphics in R</vt:lpstr>
      <vt:lpstr>R studio</vt:lpstr>
      <vt:lpstr>PowerPoint Presentation</vt:lpstr>
      <vt:lpstr>PowerPoint Presentation</vt:lpstr>
      <vt:lpstr>Base R graphics</vt:lpstr>
      <vt:lpstr>Base R  plot functions</vt:lpstr>
      <vt:lpstr>PowerPoint Presentation</vt:lpstr>
      <vt:lpstr>Scatter plots       plot() function</vt:lpstr>
      <vt:lpstr>Histograms    hist() function – frequency histogram</vt:lpstr>
      <vt:lpstr>Histograms hist() function</vt:lpstr>
      <vt:lpstr>boxplot()  function - single variable</vt:lpstr>
      <vt:lpstr>boxplot()  function – between groups </vt:lpstr>
      <vt:lpstr>flowers data</vt:lpstr>
      <vt:lpstr>boxplot()  function – between groups </vt:lpstr>
      <vt:lpstr>boxplot()  function – between groups </vt:lpstr>
      <vt:lpstr>violin plots - vioplot()  function</vt:lpstr>
      <vt:lpstr>scatterplot matrix plot - pairs()  function</vt:lpstr>
      <vt:lpstr>pairs(flowers[, c("height", "weight", "leafarea", "shootarea", "flowers")]) </vt:lpstr>
      <vt:lpstr>coplot( )   </vt:lpstr>
      <vt:lpstr>coplot( )   </vt:lpstr>
      <vt:lpstr>PowerPoint Presentation</vt:lpstr>
      <vt:lpstr>customization within plot functions  - labels</vt:lpstr>
      <vt:lpstr>PowerPoint Presentation</vt:lpstr>
      <vt:lpstr>customization within plot functions </vt:lpstr>
      <vt:lpstr>PowerPoint Presentation</vt:lpstr>
      <vt:lpstr>customization within plot functions   tick marks</vt:lpstr>
      <vt:lpstr>customization within plot functions   tick marks</vt:lpstr>
      <vt:lpstr>customization within plot functions</vt:lpstr>
      <vt:lpstr>customization within plot functions    -  symbols</vt:lpstr>
      <vt:lpstr>PowerPoint Presentation</vt:lpstr>
      <vt:lpstr>Base R graphics</vt:lpstr>
      <vt:lpstr>lines() function to add density curve</vt:lpstr>
      <vt:lpstr>abline() function to add one or more straight lines</vt:lpstr>
      <vt:lpstr>PowerPoint Presentation</vt:lpstr>
      <vt:lpstr>PowerPoint Presentation</vt:lpstr>
      <vt:lpstr>update - font</vt:lpstr>
      <vt:lpstr>update text placement using locator(1) </vt:lpstr>
      <vt:lpstr>legend()</vt:lpstr>
      <vt:lpstr>PowerPoint Presentation</vt:lpstr>
      <vt:lpstr>global graphics parameters</vt:lpstr>
      <vt:lpstr>global graphics parameters</vt:lpstr>
      <vt:lpstr>PowerPoint Presentation</vt:lpstr>
      <vt:lpstr>PowerPoint Presentation</vt:lpstr>
      <vt:lpstr>global graphics parameters</vt:lpstr>
      <vt:lpstr>PowerPoint Presentation</vt:lpstr>
      <vt:lpstr>PowerPoint Presentation</vt:lpstr>
      <vt:lpstr>Exporting plots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tricks   graphics with R</dc:title>
  <dc:creator>Katherine Dunn</dc:creator>
  <cp:lastModifiedBy>Katherine Dunn</cp:lastModifiedBy>
  <cp:revision>24</cp:revision>
  <dcterms:created xsi:type="dcterms:W3CDTF">2024-03-01T13:42:17Z</dcterms:created>
  <dcterms:modified xsi:type="dcterms:W3CDTF">2024-03-07T18:15:25Z</dcterms:modified>
</cp:coreProperties>
</file>