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3" r:id="rId2"/>
    <p:sldId id="274" r:id="rId3"/>
    <p:sldId id="267" r:id="rId4"/>
    <p:sldId id="262" r:id="rId5"/>
    <p:sldId id="264" r:id="rId6"/>
    <p:sldId id="276" r:id="rId7"/>
    <p:sldId id="277" r:id="rId8"/>
    <p:sldId id="268" r:id="rId9"/>
    <p:sldId id="269" r:id="rId10"/>
    <p:sldId id="278" r:id="rId11"/>
    <p:sldId id="281" r:id="rId12"/>
    <p:sldId id="280" r:id="rId13"/>
    <p:sldId id="265" r:id="rId14"/>
    <p:sldId id="270" r:id="rId15"/>
    <p:sldId id="282" r:id="rId16"/>
    <p:sldId id="266" r:id="rId17"/>
    <p:sldId id="260" r:id="rId18"/>
    <p:sldId id="272" r:id="rId19"/>
    <p:sldId id="271" r:id="rId20"/>
    <p:sldId id="275" r:id="rId21"/>
    <p:sldId id="256" r:id="rId22"/>
    <p:sldId id="273" r:id="rId23"/>
    <p:sldId id="257" r:id="rId24"/>
    <p:sldId id="261" r:id="rId25"/>
    <p:sldId id="258" r:id="rId26"/>
    <p:sldId id="259" r:id="rId27"/>
    <p:sldId id="284" r:id="rId28"/>
    <p:sldId id="283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51"/>
    <p:restoredTop sz="94694"/>
  </p:normalViewPr>
  <p:slideViewPr>
    <p:cSldViewPr snapToGrid="0" snapToObjects="1">
      <p:cViewPr varScale="1">
        <p:scale>
          <a:sx n="110" d="100"/>
          <a:sy n="110" d="100"/>
        </p:scale>
        <p:origin x="3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70AFA-6BB3-1240-B1FA-9F4BB141C3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E9AB49-B587-C44B-87BD-ADD45D86B7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1FC3DA-C35A-964C-81B5-45155955D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C740-4439-7140-8278-96B965B0DA2A}" type="datetimeFigureOut">
              <a:rPr lang="en-US" smtClean="0"/>
              <a:t>11/2/21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E74039-4D85-FF4B-B579-902C98190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D36B2-2B2F-4F44-AC45-D570BF07B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51695-5515-1C4C-8DD5-46AAE204B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558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3A6D4-D8FF-A944-AFA0-C61DE120E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BF6A9A-D76F-854B-B398-ECA6A7D795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BD7E30-0F6B-F148-8F85-734908B8D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C740-4439-7140-8278-96B965B0DA2A}" type="datetimeFigureOut">
              <a:rPr lang="en-US" smtClean="0"/>
              <a:t>11/2/21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140C4-CF77-9E4C-B923-40F29D3B3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61A94-228A-C24B-A41F-01DFE45E3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51695-5515-1C4C-8DD5-46AAE204B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380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C6ACD9-9879-9547-A88E-078C0585A9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F199E7-DDA9-E84E-BEAD-58347F211F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AD43F-30A1-E647-BAD5-BE9ECEA64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C740-4439-7140-8278-96B965B0DA2A}" type="datetimeFigureOut">
              <a:rPr lang="en-US" smtClean="0"/>
              <a:t>11/2/21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AE3134-45A7-5249-9D65-BBD29D23E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5F849-AFEB-5240-9E07-D62E503D2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51695-5515-1C4C-8DD5-46AAE204B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528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AEC35-0DBB-4344-8B2B-B0C2FD1D8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8E9590-AB0B-254D-9063-F9E44450A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E1330-6F18-934F-859C-64948C252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C740-4439-7140-8278-96B965B0DA2A}" type="datetimeFigureOut">
              <a:rPr lang="en-US" smtClean="0"/>
              <a:t>11/2/21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516DCE-AF12-5E44-AE4C-56DB2748F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F028EE-45BF-534F-BECE-73A101889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51695-5515-1C4C-8DD5-46AAE204B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066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FEBA9-CBAA-D74C-A139-9686DB48C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2C219-339C-624F-BA92-239CB04763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2F740-2680-1E46-95F5-94B5E2911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C740-4439-7140-8278-96B965B0DA2A}" type="datetimeFigureOut">
              <a:rPr lang="en-US" smtClean="0"/>
              <a:t>11/2/21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DC1F0-9FB4-0543-87AC-D35039D9A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A5F2E-0B7A-824C-8075-D07FCF01F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51695-5515-1C4C-8DD5-46AAE204B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477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32C0E-47A0-EA40-BFA7-15364644F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04462-7C0A-9043-9A33-7B5B177B4D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9AAE86-D318-A74C-ADB9-A466C73321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519CB0-22E4-594C-AD6C-F4F4C3692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C740-4439-7140-8278-96B965B0DA2A}" type="datetimeFigureOut">
              <a:rPr lang="en-US" smtClean="0"/>
              <a:t>11/2/21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71652C-2099-B947-A22A-61F8D0B73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D518B5-5ADB-9F46-A554-A26BA5B5C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51695-5515-1C4C-8DD5-46AAE204B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289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2FC60-C240-5943-81FB-7752581E7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898DEF-92BC-C040-902B-2DF8E72B7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F1415E-7920-7342-BA28-E5DC98B28A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315162-B14C-154B-8E56-D32DC9964A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00771E-C185-A04F-A58C-7D8EED4860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163AAB-F03B-A842-89AE-28DAE70B3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C740-4439-7140-8278-96B965B0DA2A}" type="datetimeFigureOut">
              <a:rPr lang="en-US" smtClean="0"/>
              <a:t>11/2/21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75A094-EA1A-C247-920F-2FB516DE4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D61208-3858-114C-BD3D-9527C7F46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51695-5515-1C4C-8DD5-46AAE204B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646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59099-741A-D241-9CB1-B26DBBC85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6D7FE5-8FD1-F049-A447-F9DCDF4A9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C740-4439-7140-8278-96B965B0DA2A}" type="datetimeFigureOut">
              <a:rPr lang="en-US" smtClean="0"/>
              <a:t>11/2/21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62339F-0098-3F47-AB18-9FFBED55F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B96354-C8F6-1E4E-9AA7-CEB9878BB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51695-5515-1C4C-8DD5-46AAE204B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71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91FA1F-5BB6-1A42-89DD-CBFC611D3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C740-4439-7140-8278-96B965B0DA2A}" type="datetimeFigureOut">
              <a:rPr lang="en-US" smtClean="0"/>
              <a:t>11/2/21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22A65F-0098-7547-903E-AE6F0888D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A4D6FF-5EB7-7F41-9C19-9E91A260B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51695-5515-1C4C-8DD5-46AAE204B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02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83ADB-CBEF-0943-9BF1-5953F6D32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065E0-1B49-844F-A11B-7FBE93D75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077D33-5CB9-0441-8712-24C94F0E60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2A717B-0998-5F45-A378-50D98AE1C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C740-4439-7140-8278-96B965B0DA2A}" type="datetimeFigureOut">
              <a:rPr lang="en-US" smtClean="0"/>
              <a:t>11/2/21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6E0A63-5880-E240-AFCB-D4260AC13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FDF5FB-EE54-5844-ACC4-4128F5BEF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51695-5515-1C4C-8DD5-46AAE204B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95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884D7-E107-E847-AFB6-F2185974C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1C0C98-D2DD-4D49-96F4-68098D942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4B5024-B9A5-3540-A67F-FFA5104088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802233-7A1D-4C4C-BAF8-0E22AD7FA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C740-4439-7140-8278-96B965B0DA2A}" type="datetimeFigureOut">
              <a:rPr lang="en-US" smtClean="0"/>
              <a:t>11/2/21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87CAD5-1EE1-6648-93FF-814D372CC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7F47D0-BD3A-2649-95B5-E561155CD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51695-5515-1C4C-8DD5-46AAE204B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960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6CA2AA-8C78-C64E-BD61-D95599B2C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B8DD12-0147-F641-804B-A50C5BD0C0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72818-D389-D845-A977-3D008D982A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1C740-4439-7140-8278-96B965B0DA2A}" type="datetimeFigureOut">
              <a:rPr lang="en-US" smtClean="0"/>
              <a:t>11/2/21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8E84E-0D6E-4146-A9F0-7FE0DAF374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A066E2-4615-6442-B6E5-13157D96B1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51695-5515-1C4C-8DD5-46AAE204B3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676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joran.martijn@dal.ca" TargetMode="External"/><Relationship Id="rId2" Type="http://schemas.openxmlformats.org/officeDocument/2006/relationships/hyperlink" Target="mailto:bruce.curtis@dal.ca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computecanada.ca/wiki/Available_softwar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pinning leaves in the wind">
            <a:extLst>
              <a:ext uri="{FF2B5EF4-FFF2-40B4-BE49-F238E27FC236}">
                <a16:creationId xmlns:a16="http://schemas.microsoft.com/office/drawing/2014/main" id="{CFBA664B-9779-8E49-B28B-D0EEA37B41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1954" y="0"/>
            <a:ext cx="9808089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4AAD47C-BFAC-5C4D-B580-CB13FF43CA4E}"/>
              </a:ext>
            </a:extLst>
          </p:cNvPr>
          <p:cNvSpPr txBox="1"/>
          <p:nvPr/>
        </p:nvSpPr>
        <p:spPr>
          <a:xfrm>
            <a:off x="924909" y="1593368"/>
            <a:ext cx="1034218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ICG Tips and Tricks</a:t>
            </a:r>
          </a:p>
          <a:p>
            <a:pPr algn="ctr"/>
            <a:r>
              <a:rPr lang="en-US" sz="3600" dirty="0"/>
              <a:t>November 2nd, 2021</a:t>
            </a:r>
          </a:p>
          <a:p>
            <a:pPr algn="ctr"/>
            <a:endParaRPr lang="en-US" sz="3600" dirty="0"/>
          </a:p>
          <a:p>
            <a:pPr algn="ctr"/>
            <a:r>
              <a:rPr lang="en-US" sz="4800" b="1" dirty="0"/>
              <a:t>Processing RNA-Seq data</a:t>
            </a:r>
          </a:p>
        </p:txBody>
      </p:sp>
    </p:spTree>
    <p:extLst>
      <p:ext uri="{BB962C8B-B14F-4D97-AF65-F5344CB8AC3E}">
        <p14:creationId xmlns:p14="http://schemas.microsoft.com/office/powerpoint/2010/main" val="3628567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BADC60A-ABC8-1C49-8A19-23E832239DD3}"/>
              </a:ext>
            </a:extLst>
          </p:cNvPr>
          <p:cNvSpPr txBox="1"/>
          <p:nvPr/>
        </p:nvSpPr>
        <p:spPr>
          <a:xfrm>
            <a:off x="1098996" y="535173"/>
            <a:ext cx="10609299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FastQC</a:t>
            </a:r>
            <a:endParaRPr lang="en-US" sz="2400" b="1" dirty="0"/>
          </a:p>
          <a:p>
            <a:r>
              <a:rPr lang="en-US" dirty="0"/>
              <a:t>	-series of modules analyzing  aspects of read data</a:t>
            </a:r>
          </a:p>
          <a:p>
            <a:r>
              <a:rPr lang="en-US" dirty="0"/>
              <a:t>	-can used to get a sense of how well the library sequenced</a:t>
            </a:r>
          </a:p>
          <a:p>
            <a:r>
              <a:rPr lang="en-US" dirty="0"/>
              <a:t>	-can be used to spot significant problems with the library</a:t>
            </a:r>
          </a:p>
          <a:p>
            <a:r>
              <a:rPr lang="en-US" dirty="0"/>
              <a:t>	-CANNOT be used to micromanage the library</a:t>
            </a:r>
          </a:p>
          <a:p>
            <a:r>
              <a:rPr lang="en-US" dirty="0"/>
              <a:t>		-just trends</a:t>
            </a:r>
          </a:p>
          <a:p>
            <a:r>
              <a:rPr lang="en-US" dirty="0"/>
              <a:t>	-some of the analyses are kind of useless/misleading</a:t>
            </a:r>
          </a:p>
          <a:p>
            <a:r>
              <a:rPr lang="en-US" dirty="0"/>
              <a:t>	-results need to be interpreted in the context of what you want from the library</a:t>
            </a:r>
          </a:p>
          <a:p>
            <a:r>
              <a:rPr lang="en-US" dirty="0"/>
              <a:t>		-some libraries may be intentionally biased</a:t>
            </a:r>
          </a:p>
          <a:p>
            <a:r>
              <a:rPr lang="en-US" dirty="0"/>
              <a:t>	-don’t spend too much time poring over the results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-for a detailed and user friendly explanation of what each module does and shows see</a:t>
            </a:r>
          </a:p>
          <a:p>
            <a:r>
              <a:rPr lang="en-US" dirty="0"/>
              <a:t> 	https://</a:t>
            </a:r>
            <a:r>
              <a:rPr lang="en-US" dirty="0" err="1"/>
              <a:t>dnacore.missouri.edu</a:t>
            </a:r>
            <a:r>
              <a:rPr lang="en-US" dirty="0"/>
              <a:t>/PDF/</a:t>
            </a:r>
            <a:r>
              <a:rPr lang="en-US" dirty="0" err="1"/>
              <a:t>FastQC_Manual.pdf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284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ndrewss\Desktop\sierra.png">
            <a:extLst>
              <a:ext uri="{FF2B5EF4-FFF2-40B4-BE49-F238E27FC236}">
                <a16:creationId xmlns:a16="http://schemas.microsoft.com/office/drawing/2014/main" id="{B0822936-478E-1944-B9ED-502D0D841B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6543" y="148410"/>
            <a:ext cx="5730444" cy="4297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EF42EC2-9A73-F74F-9FCB-D89CAE04D67E}"/>
              </a:ext>
            </a:extLst>
          </p:cNvPr>
          <p:cNvSpPr txBox="1"/>
          <p:nvPr/>
        </p:nvSpPr>
        <p:spPr>
          <a:xfrm>
            <a:off x="656824" y="4377822"/>
            <a:ext cx="111531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Things to note</a:t>
            </a:r>
          </a:p>
          <a:p>
            <a:r>
              <a:rPr lang="en-US" dirty="0"/>
              <a:t>	-</a:t>
            </a:r>
            <a:r>
              <a:rPr lang="en-US" dirty="0" err="1"/>
              <a:t>colours</a:t>
            </a:r>
            <a:r>
              <a:rPr lang="en-US" dirty="0"/>
              <a:t> correspond to very good (green), okay/probably keep (brown), poor quality (pink)</a:t>
            </a:r>
          </a:p>
          <a:p>
            <a:r>
              <a:rPr lang="en-US" dirty="0"/>
              <a:t>	-</a:t>
            </a:r>
            <a:r>
              <a:rPr lang="en-US" dirty="0" err="1"/>
              <a:t>phred</a:t>
            </a:r>
            <a:r>
              <a:rPr lang="en-US" dirty="0"/>
              <a:t> scores are logarithmically linked to error probabilities</a:t>
            </a:r>
          </a:p>
          <a:p>
            <a:r>
              <a:rPr lang="en-US" dirty="0"/>
              <a:t>		-20 is 99% correct, 30 is 99.9 %, 40 is 99.99% correct</a:t>
            </a:r>
          </a:p>
          <a:p>
            <a:r>
              <a:rPr lang="en-US" dirty="0"/>
              <a:t>	-quality scores usually start to dip in the last 10 positions, and sometimes at the beginning</a:t>
            </a:r>
          </a:p>
          <a:p>
            <a:r>
              <a:rPr lang="en-US" dirty="0"/>
              <a:t>	-makes a guess for the </a:t>
            </a:r>
            <a:r>
              <a:rPr lang="en-US" dirty="0" err="1"/>
              <a:t>phred</a:t>
            </a:r>
            <a:r>
              <a:rPr lang="en-US" dirty="0"/>
              <a:t> quality scoring code</a:t>
            </a:r>
          </a:p>
          <a:p>
            <a:r>
              <a:rPr lang="en-US" dirty="0"/>
              <a:t>	-you should check both R1 and R2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735666-53EB-5F4E-9492-666BC46E5B63}"/>
              </a:ext>
            </a:extLst>
          </p:cNvPr>
          <p:cNvSpPr txBox="1"/>
          <p:nvPr/>
        </p:nvSpPr>
        <p:spPr>
          <a:xfrm>
            <a:off x="335690" y="1227900"/>
            <a:ext cx="328215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b="0" i="0" dirty="0">
                <a:solidFill>
                  <a:srgbClr val="606C71"/>
                </a:solidFill>
                <a:effectLst/>
                <a:latin typeface="Open Sans" panose="020B0606030504020204" pitchFamily="34" charset="0"/>
              </a:rPr>
              <a:t>The </a:t>
            </a:r>
            <a:r>
              <a:rPr lang="en-CA" b="1" i="0" dirty="0">
                <a:solidFill>
                  <a:srgbClr val="606C71"/>
                </a:solidFill>
                <a:effectLst/>
                <a:latin typeface="Open Sans" panose="020B0606030504020204" pitchFamily="34" charset="0"/>
              </a:rPr>
              <a:t>“Per base sequence quality”</a:t>
            </a:r>
            <a:r>
              <a:rPr lang="en-CA" b="0" i="0" dirty="0">
                <a:solidFill>
                  <a:srgbClr val="606C71"/>
                </a:solidFill>
                <a:effectLst/>
                <a:latin typeface="Open Sans" panose="020B0606030504020204" pitchFamily="34" charset="0"/>
              </a:rPr>
              <a:t> plot provides the distribution of quality scores across all bases at each position in the reads.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8608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hart&#10;&#10;Description automatically generated">
            <a:extLst>
              <a:ext uri="{FF2B5EF4-FFF2-40B4-BE49-F238E27FC236}">
                <a16:creationId xmlns:a16="http://schemas.microsoft.com/office/drawing/2014/main" id="{D58C3042-3D28-A14B-99C7-701BB43C9A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8337" y="350982"/>
            <a:ext cx="5294013" cy="528807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61B2179-0F6B-5C45-90F5-949825A66512}"/>
              </a:ext>
            </a:extLst>
          </p:cNvPr>
          <p:cNvSpPr txBox="1"/>
          <p:nvPr/>
        </p:nvSpPr>
        <p:spPr>
          <a:xfrm>
            <a:off x="341745" y="683491"/>
            <a:ext cx="5251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Overrepresented sequences</a:t>
            </a:r>
          </a:p>
          <a:p>
            <a:r>
              <a:rPr lang="en-US" dirty="0"/>
              <a:t>-can indicate contamination</a:t>
            </a:r>
          </a:p>
          <a:p>
            <a:r>
              <a:rPr lang="en-US" dirty="0"/>
              <a:t>-can indicate biased library</a:t>
            </a:r>
          </a:p>
          <a:p>
            <a:r>
              <a:rPr lang="en-US" dirty="0"/>
              <a:t>-what type of library is it and how was it constructed</a:t>
            </a:r>
          </a:p>
          <a:p>
            <a:r>
              <a:rPr lang="en-US" dirty="0"/>
              <a:t>-only list those sequences representing more than 0.1% of total reads</a:t>
            </a:r>
          </a:p>
          <a:p>
            <a:r>
              <a:rPr lang="en-US" dirty="0"/>
              <a:t>-only test first 100,000 reads</a:t>
            </a:r>
          </a:p>
          <a:p>
            <a:r>
              <a:rPr lang="en-US" dirty="0"/>
              <a:t>-reads truncated to 50 bases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6CCF63-1742-474A-8843-31726974DDD2}"/>
              </a:ext>
            </a:extLst>
          </p:cNvPr>
          <p:cNvSpPr txBox="1"/>
          <p:nvPr/>
        </p:nvSpPr>
        <p:spPr>
          <a:xfrm>
            <a:off x="341745" y="3429000"/>
            <a:ext cx="59664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Note</a:t>
            </a:r>
          </a:p>
          <a:p>
            <a:r>
              <a:rPr lang="en-US" dirty="0"/>
              <a:t>-small list of overrepresented reads is not a true measure of the duplication level</a:t>
            </a:r>
          </a:p>
          <a:p>
            <a:r>
              <a:rPr lang="en-US" dirty="0"/>
              <a:t>-take the top overrepresented sequences and do a </a:t>
            </a:r>
            <a:r>
              <a:rPr lang="en-US" dirty="0" err="1"/>
              <a:t>blastn</a:t>
            </a:r>
            <a:r>
              <a:rPr lang="en-US" dirty="0"/>
              <a:t> at NCBI (more than likely from rRNA)</a:t>
            </a:r>
          </a:p>
          <a:p>
            <a:r>
              <a:rPr lang="en-US" dirty="0"/>
              <a:t>-the numbers quoted for deduplication are rough estimates and can be influenced by various factors (sequencing errors, only using the first 50 bps)</a:t>
            </a:r>
          </a:p>
        </p:txBody>
      </p:sp>
    </p:spTree>
    <p:extLst>
      <p:ext uri="{BB962C8B-B14F-4D97-AF65-F5344CB8AC3E}">
        <p14:creationId xmlns:p14="http://schemas.microsoft.com/office/powerpoint/2010/main" val="29196200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814F789-2FA3-AF44-AF4D-54900D7224C2}"/>
              </a:ext>
            </a:extLst>
          </p:cNvPr>
          <p:cNvSpPr txBox="1"/>
          <p:nvPr/>
        </p:nvSpPr>
        <p:spPr>
          <a:xfrm>
            <a:off x="1371599" y="374123"/>
            <a:ext cx="992247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Adapter removal</a:t>
            </a:r>
          </a:p>
          <a:p>
            <a:endParaRPr lang="en-US" dirty="0"/>
          </a:p>
          <a:p>
            <a:r>
              <a:rPr lang="en-US" dirty="0"/>
              <a:t>-what is the adapter</a:t>
            </a:r>
          </a:p>
          <a:p>
            <a:r>
              <a:rPr lang="en-US" dirty="0"/>
              <a:t>	-literature can be a little confusing</a:t>
            </a:r>
          </a:p>
          <a:p>
            <a:r>
              <a:rPr lang="en-US" dirty="0"/>
              <a:t>		-some of the terms thrown around</a:t>
            </a:r>
          </a:p>
          <a:p>
            <a:r>
              <a:rPr lang="en-US" dirty="0"/>
              <a:t>			-adapter</a:t>
            </a:r>
          </a:p>
          <a:p>
            <a:r>
              <a:rPr lang="en-US" dirty="0"/>
              <a:t>			-primer</a:t>
            </a:r>
          </a:p>
          <a:p>
            <a:r>
              <a:rPr lang="en-US" dirty="0"/>
              <a:t>			-index</a:t>
            </a:r>
          </a:p>
          <a:p>
            <a:r>
              <a:rPr lang="en-US" dirty="0"/>
              <a:t>			-barcode</a:t>
            </a:r>
          </a:p>
          <a:p>
            <a:r>
              <a:rPr lang="en-US" dirty="0"/>
              <a:t>			-tag</a:t>
            </a:r>
          </a:p>
          <a:p>
            <a:r>
              <a:rPr lang="en-US" dirty="0"/>
              <a:t>			-insert</a:t>
            </a:r>
          </a:p>
          <a:p>
            <a:endParaRPr lang="en-US" dirty="0"/>
          </a:p>
          <a:p>
            <a:r>
              <a:rPr lang="en-US" dirty="0"/>
              <a:t>-some genome </a:t>
            </a:r>
            <a:r>
              <a:rPr lang="en-US" dirty="0" err="1"/>
              <a:t>centres</a:t>
            </a:r>
            <a:r>
              <a:rPr lang="en-US" dirty="0"/>
              <a:t> will remove adapters for you prior to releasing the data</a:t>
            </a:r>
          </a:p>
          <a:p>
            <a:r>
              <a:rPr lang="en-US" dirty="0"/>
              <a:t>	-beware of old data</a:t>
            </a:r>
          </a:p>
          <a:p>
            <a:r>
              <a:rPr lang="en-US" dirty="0"/>
              <a:t>	-to be on the safe side- analyze the library yourself</a:t>
            </a:r>
          </a:p>
          <a:p>
            <a:r>
              <a:rPr lang="en-US" dirty="0"/>
              <a:t>	-know what kit was used to make your library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6618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E8D128C-BB67-6440-9051-B1099EC31528}"/>
              </a:ext>
            </a:extLst>
          </p:cNvPr>
          <p:cNvSpPr txBox="1"/>
          <p:nvPr/>
        </p:nvSpPr>
        <p:spPr>
          <a:xfrm>
            <a:off x="3239226" y="206496"/>
            <a:ext cx="6414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Trimming for adapter sequence and quality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E6A900-FA87-7D4D-AF67-B01F2D005E46}"/>
              </a:ext>
            </a:extLst>
          </p:cNvPr>
          <p:cNvSpPr txBox="1"/>
          <p:nvPr/>
        </p:nvSpPr>
        <p:spPr>
          <a:xfrm>
            <a:off x="1053483" y="889843"/>
            <a:ext cx="1008503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Two schools of thought</a:t>
            </a:r>
          </a:p>
          <a:p>
            <a:endParaRPr lang="en-US" dirty="0"/>
          </a:p>
          <a:p>
            <a:r>
              <a:rPr lang="en-US" dirty="0"/>
              <a:t>-brute force</a:t>
            </a:r>
          </a:p>
          <a:p>
            <a:r>
              <a:rPr lang="en-US" dirty="0"/>
              <a:t>	-remove a defined number of bases 5’ and 3’ </a:t>
            </a:r>
          </a:p>
          <a:p>
            <a:r>
              <a:rPr lang="en-US" dirty="0"/>
              <a:t>	-fast</a:t>
            </a:r>
          </a:p>
          <a:p>
            <a:r>
              <a:rPr lang="en-US" dirty="0"/>
              <a:t>	-no thinking required</a:t>
            </a:r>
          </a:p>
          <a:p>
            <a:r>
              <a:rPr lang="en-US" dirty="0"/>
              <a:t>	-usually more than enough data</a:t>
            </a:r>
          </a:p>
          <a:p>
            <a:endParaRPr lang="en-US" dirty="0"/>
          </a:p>
          <a:p>
            <a:r>
              <a:rPr lang="en-US" dirty="0"/>
              <a:t>-refined</a:t>
            </a:r>
          </a:p>
          <a:p>
            <a:r>
              <a:rPr lang="en-US" dirty="0"/>
              <a:t>	-trim 3’ based on quality scores for each individual read</a:t>
            </a:r>
          </a:p>
          <a:p>
            <a:r>
              <a:rPr lang="en-US" dirty="0"/>
              <a:t>		-need to determine values</a:t>
            </a:r>
          </a:p>
          <a:p>
            <a:r>
              <a:rPr lang="en-US" dirty="0"/>
              <a:t>			-what </a:t>
            </a:r>
            <a:r>
              <a:rPr lang="en-US" dirty="0" err="1"/>
              <a:t>phred</a:t>
            </a:r>
            <a:r>
              <a:rPr lang="en-US" dirty="0"/>
              <a:t> values are acceptable?</a:t>
            </a:r>
          </a:p>
          <a:p>
            <a:r>
              <a:rPr lang="en-US" dirty="0"/>
              <a:t>			-how many poor quality bases in a row?</a:t>
            </a:r>
          </a:p>
          <a:p>
            <a:r>
              <a:rPr lang="en-US" dirty="0"/>
              <a:t>	-check for adapter sequences for each individual read</a:t>
            </a:r>
          </a:p>
          <a:p>
            <a:r>
              <a:rPr lang="en-US" dirty="0"/>
              <a:t>		-dependent on good quality sequences</a:t>
            </a:r>
          </a:p>
          <a:p>
            <a:r>
              <a:rPr lang="en-US" dirty="0"/>
              <a:t>			-can miss if poor quality or read not long enough for match</a:t>
            </a:r>
          </a:p>
          <a:p>
            <a:endParaRPr lang="en-US" dirty="0"/>
          </a:p>
          <a:p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7555723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5A15FCD-C7D5-E94D-A50B-B781CC234CDA}"/>
              </a:ext>
            </a:extLst>
          </p:cNvPr>
          <p:cNvSpPr txBox="1"/>
          <p:nvPr/>
        </p:nvSpPr>
        <p:spPr>
          <a:xfrm>
            <a:off x="1587775" y="673990"/>
            <a:ext cx="10219911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Alternative View of Trimming</a:t>
            </a:r>
          </a:p>
          <a:p>
            <a:r>
              <a:rPr lang="en-US" dirty="0"/>
              <a:t>	-some programs don’t require trimming at all</a:t>
            </a:r>
          </a:p>
          <a:p>
            <a:r>
              <a:rPr lang="en-US" dirty="0"/>
              <a:t>		-read mapping programs</a:t>
            </a:r>
          </a:p>
          <a:p>
            <a:r>
              <a:rPr lang="en-US" dirty="0"/>
              <a:t>			-can do soft clipping of poor quality bases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	-still need to trim off leftover adapter sequence</a:t>
            </a:r>
          </a:p>
          <a:p>
            <a:endParaRPr lang="en-US" dirty="0"/>
          </a:p>
          <a:p>
            <a:r>
              <a:rPr lang="en-US" dirty="0"/>
              <a:t>	-still need to remove short reads</a:t>
            </a:r>
          </a:p>
          <a:p>
            <a:endParaRPr lang="en-US" dirty="0"/>
          </a:p>
          <a:p>
            <a:r>
              <a:rPr lang="en-US" dirty="0"/>
              <a:t>	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66305E-A276-734B-9BA5-237D54723017}"/>
              </a:ext>
            </a:extLst>
          </p:cNvPr>
          <p:cNvSpPr txBox="1"/>
          <p:nvPr/>
        </p:nvSpPr>
        <p:spPr>
          <a:xfrm>
            <a:off x="972273" y="3981691"/>
            <a:ext cx="993107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Mixture model</a:t>
            </a:r>
          </a:p>
          <a:p>
            <a:r>
              <a:rPr lang="en-US" dirty="0"/>
              <a:t>-you may end up doing some brute force trimming and more refined trimming</a:t>
            </a:r>
          </a:p>
          <a:p>
            <a:r>
              <a:rPr lang="en-US" dirty="0"/>
              <a:t>	-common </a:t>
            </a:r>
            <a:r>
              <a:rPr lang="en-US" dirty="0" err="1"/>
              <a:t>trimmomatic</a:t>
            </a:r>
            <a:r>
              <a:rPr lang="en-US" dirty="0"/>
              <a:t> parameters</a:t>
            </a:r>
          </a:p>
          <a:p>
            <a:r>
              <a:rPr lang="en-US" dirty="0"/>
              <a:t>		</a:t>
            </a:r>
            <a:r>
              <a:rPr lang="en-CA" dirty="0"/>
              <a:t>HEADCROP:15 LEADING:20 TRAILING:20  MINLEN:40 </a:t>
            </a:r>
          </a:p>
          <a:p>
            <a:r>
              <a:rPr lang="en-CA" dirty="0"/>
              <a:t>			-remove first 15 bases from every read</a:t>
            </a:r>
          </a:p>
          <a:p>
            <a:r>
              <a:rPr lang="en-CA" dirty="0"/>
              <a:t>			-remove bases from 5’ until first base with quality score of 20</a:t>
            </a:r>
          </a:p>
          <a:p>
            <a:r>
              <a:rPr lang="en-CA" dirty="0"/>
              <a:t>			-remove bases from 3’ until last base with quality score 20 or higher</a:t>
            </a:r>
          </a:p>
          <a:p>
            <a:r>
              <a:rPr lang="en-CA" dirty="0"/>
              <a:t>			-remove any reads that are shorter than 40 bases after all the trimming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5455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0DBB5E4-EFFB-6E4E-AD7D-F0044829AF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050" y="1592819"/>
            <a:ext cx="11899900" cy="10033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46EB77C-85B7-B040-85AB-52802581E40E}"/>
              </a:ext>
            </a:extLst>
          </p:cNvPr>
          <p:cNvSpPr txBox="1"/>
          <p:nvPr/>
        </p:nvSpPr>
        <p:spPr>
          <a:xfrm>
            <a:off x="5478057" y="112580"/>
            <a:ext cx="13396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Adapters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608A94-7CB2-B544-91DA-717D83A59AE3}"/>
              </a:ext>
            </a:extLst>
          </p:cNvPr>
          <p:cNvSpPr txBox="1"/>
          <p:nvPr/>
        </p:nvSpPr>
        <p:spPr>
          <a:xfrm>
            <a:off x="5075111" y="3350049"/>
            <a:ext cx="20417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SP1 and SP2</a:t>
            </a:r>
          </a:p>
          <a:p>
            <a:pPr algn="ctr"/>
            <a:r>
              <a:rPr lang="en-US" dirty="0"/>
              <a:t>Sequencing primers</a:t>
            </a:r>
          </a:p>
          <a:p>
            <a:pPr algn="ctr"/>
            <a:r>
              <a:rPr lang="en-US" dirty="0"/>
              <a:t>~25-35 bps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5DE057-93EF-E844-8169-C131BAF8A1E9}"/>
              </a:ext>
            </a:extLst>
          </p:cNvPr>
          <p:cNvSpPr txBox="1"/>
          <p:nvPr/>
        </p:nvSpPr>
        <p:spPr>
          <a:xfrm>
            <a:off x="5403919" y="4607696"/>
            <a:ext cx="13841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i5 and i7</a:t>
            </a:r>
          </a:p>
          <a:p>
            <a:pPr algn="ctr"/>
            <a:r>
              <a:rPr lang="en-US" dirty="0"/>
              <a:t>Indexes (tag)</a:t>
            </a:r>
          </a:p>
          <a:p>
            <a:pPr algn="ctr"/>
            <a:r>
              <a:rPr lang="en-US" dirty="0"/>
              <a:t>8 bps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32FB236-7DFF-BB4D-AB16-2B9E0CDAAD0F}"/>
              </a:ext>
            </a:extLst>
          </p:cNvPr>
          <p:cNvSpPr txBox="1"/>
          <p:nvPr/>
        </p:nvSpPr>
        <p:spPr>
          <a:xfrm>
            <a:off x="4660829" y="5696465"/>
            <a:ext cx="28703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P5 and P7</a:t>
            </a:r>
          </a:p>
          <a:p>
            <a:pPr algn="ctr"/>
            <a:r>
              <a:rPr lang="en-US" dirty="0"/>
              <a:t>Flow-cell binding sequencing</a:t>
            </a:r>
          </a:p>
          <a:p>
            <a:endParaRPr lang="en-US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A4C0D24-8B1A-164F-BA10-F26C7AE7B414}"/>
              </a:ext>
            </a:extLst>
          </p:cNvPr>
          <p:cNvCxnSpPr/>
          <p:nvPr/>
        </p:nvCxnSpPr>
        <p:spPr>
          <a:xfrm flipV="1">
            <a:off x="7339914" y="2421924"/>
            <a:ext cx="1754659" cy="12512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6F2EA13-7DD6-2D40-80E8-5DD757A8437D}"/>
              </a:ext>
            </a:extLst>
          </p:cNvPr>
          <p:cNvCxnSpPr>
            <a:cxnSpLocks/>
          </p:cNvCxnSpPr>
          <p:nvPr/>
        </p:nvCxnSpPr>
        <p:spPr>
          <a:xfrm flipH="1" flipV="1">
            <a:off x="3076832" y="2471951"/>
            <a:ext cx="1775253" cy="12012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C5A3DE1-1ADB-AC4E-B972-40825CDB6661}"/>
              </a:ext>
            </a:extLst>
          </p:cNvPr>
          <p:cNvCxnSpPr/>
          <p:nvPr/>
        </p:nvCxnSpPr>
        <p:spPr>
          <a:xfrm flipH="1" flipV="1">
            <a:off x="1816443" y="2421924"/>
            <a:ext cx="2844386" cy="25089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5ECCCCA-867A-5442-9769-28CFC884AEB0}"/>
              </a:ext>
            </a:extLst>
          </p:cNvPr>
          <p:cNvCxnSpPr/>
          <p:nvPr/>
        </p:nvCxnSpPr>
        <p:spPr>
          <a:xfrm flipV="1">
            <a:off x="6817719" y="2538974"/>
            <a:ext cx="3660811" cy="2391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D875F56E-634B-4741-B480-CC09F716430B}"/>
              </a:ext>
            </a:extLst>
          </p:cNvPr>
          <p:cNvCxnSpPr/>
          <p:nvPr/>
        </p:nvCxnSpPr>
        <p:spPr>
          <a:xfrm flipH="1" flipV="1">
            <a:off x="939114" y="2421924"/>
            <a:ext cx="3398108" cy="37362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7D30854-0E37-D140-9B41-4F743FFF2D9E}"/>
              </a:ext>
            </a:extLst>
          </p:cNvPr>
          <p:cNvCxnSpPr/>
          <p:nvPr/>
        </p:nvCxnSpPr>
        <p:spPr>
          <a:xfrm flipV="1">
            <a:off x="7639083" y="2596119"/>
            <a:ext cx="3690630" cy="35620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617218B-FC4D-3B44-AF9F-4BD34691A183}"/>
              </a:ext>
            </a:extLst>
          </p:cNvPr>
          <p:cNvCxnSpPr/>
          <p:nvPr/>
        </p:nvCxnSpPr>
        <p:spPr>
          <a:xfrm flipV="1">
            <a:off x="7492314" y="2574324"/>
            <a:ext cx="1754659" cy="12512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28">
            <a:extLst>
              <a:ext uri="{FF2B5EF4-FFF2-40B4-BE49-F238E27FC236}">
                <a16:creationId xmlns:a16="http://schemas.microsoft.com/office/drawing/2014/main" id="{37EADAC5-CFFF-AA4D-A614-A6731F7E7C96}"/>
              </a:ext>
            </a:extLst>
          </p:cNvPr>
          <p:cNvGrpSpPr/>
          <p:nvPr/>
        </p:nvGrpSpPr>
        <p:grpSpPr>
          <a:xfrm>
            <a:off x="556055" y="1298662"/>
            <a:ext cx="3200400" cy="369332"/>
            <a:chOff x="506628" y="641518"/>
            <a:chExt cx="3200400" cy="369332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D24604C7-3A45-2440-862E-4D3C4C249D6F}"/>
                </a:ext>
              </a:extLst>
            </p:cNvPr>
            <p:cNvSpPr/>
            <p:nvPr/>
          </p:nvSpPr>
          <p:spPr>
            <a:xfrm>
              <a:off x="506628" y="641518"/>
              <a:ext cx="3200400" cy="336551"/>
            </a:xfrm>
            <a:prstGeom prst="rect">
              <a:avLst/>
            </a:prstGeom>
            <a:gradFill>
              <a:gsLst>
                <a:gs pos="40996">
                  <a:srgbClr val="CCD9EF"/>
                </a:gs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41D8B55C-9C2D-2345-A7ED-4937B70EE49C}"/>
                </a:ext>
              </a:extLst>
            </p:cNvPr>
            <p:cNvSpPr txBox="1"/>
            <p:nvPr/>
          </p:nvSpPr>
          <p:spPr>
            <a:xfrm>
              <a:off x="1511643" y="641518"/>
              <a:ext cx="9185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adapter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4707877-A401-E94C-A7EE-3B271F295A38}"/>
              </a:ext>
            </a:extLst>
          </p:cNvPr>
          <p:cNvGrpSpPr/>
          <p:nvPr/>
        </p:nvGrpSpPr>
        <p:grpSpPr>
          <a:xfrm>
            <a:off x="8648124" y="1341569"/>
            <a:ext cx="3200400" cy="369332"/>
            <a:chOff x="506628" y="641518"/>
            <a:chExt cx="3200400" cy="369332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62638A5E-3949-6F43-9DA0-18EA946E8123}"/>
                </a:ext>
              </a:extLst>
            </p:cNvPr>
            <p:cNvSpPr/>
            <p:nvPr/>
          </p:nvSpPr>
          <p:spPr>
            <a:xfrm>
              <a:off x="506628" y="641518"/>
              <a:ext cx="3200400" cy="336551"/>
            </a:xfrm>
            <a:prstGeom prst="rect">
              <a:avLst/>
            </a:prstGeom>
            <a:gradFill>
              <a:gsLst>
                <a:gs pos="40996">
                  <a:srgbClr val="CCD9EF"/>
                </a:gs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2BBE1D17-CCCA-7F40-8E15-5E0B90EC07DC}"/>
                </a:ext>
              </a:extLst>
            </p:cNvPr>
            <p:cNvSpPr txBox="1"/>
            <p:nvPr/>
          </p:nvSpPr>
          <p:spPr>
            <a:xfrm>
              <a:off x="1511643" y="641518"/>
              <a:ext cx="9185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adapter</a:t>
              </a: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CF4E9E82-124B-EE4F-BB76-4772B3B993F2}"/>
              </a:ext>
            </a:extLst>
          </p:cNvPr>
          <p:cNvSpPr txBox="1"/>
          <p:nvPr/>
        </p:nvSpPr>
        <p:spPr>
          <a:xfrm>
            <a:off x="3795130" y="699108"/>
            <a:ext cx="5299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Typical arrangement for paired-end reads</a:t>
            </a:r>
          </a:p>
        </p:txBody>
      </p:sp>
    </p:spTree>
    <p:extLst>
      <p:ext uri="{BB962C8B-B14F-4D97-AF65-F5344CB8AC3E}">
        <p14:creationId xmlns:p14="http://schemas.microsoft.com/office/powerpoint/2010/main" val="2606569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D28CADD-9298-3242-B65A-98497D6AF321}"/>
              </a:ext>
            </a:extLst>
          </p:cNvPr>
          <p:cNvGrpSpPr/>
          <p:nvPr/>
        </p:nvGrpSpPr>
        <p:grpSpPr>
          <a:xfrm>
            <a:off x="1631504" y="1924767"/>
            <a:ext cx="8928992" cy="1064752"/>
            <a:chOff x="107504" y="2060848"/>
            <a:chExt cx="8928992" cy="1064752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827A0BC-0AFF-624C-9049-64F7D2440FE4}"/>
                </a:ext>
              </a:extLst>
            </p:cNvPr>
            <p:cNvGrpSpPr/>
            <p:nvPr/>
          </p:nvGrpSpPr>
          <p:grpSpPr>
            <a:xfrm>
              <a:off x="107504" y="2621544"/>
              <a:ext cx="8928992" cy="504056"/>
              <a:chOff x="107504" y="2621544"/>
              <a:chExt cx="8928992" cy="504056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D98A33EB-4A2A-894E-9C8D-D002852499B8}"/>
                  </a:ext>
                </a:extLst>
              </p:cNvPr>
              <p:cNvSpPr/>
              <p:nvPr/>
            </p:nvSpPr>
            <p:spPr>
              <a:xfrm>
                <a:off x="2087724" y="2621544"/>
                <a:ext cx="4968552" cy="5040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800" dirty="0"/>
                  <a:t>Insert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16CE7E9D-42FE-EE49-A9AB-650607A77A52}"/>
                  </a:ext>
                </a:extLst>
              </p:cNvPr>
              <p:cNvSpPr/>
              <p:nvPr/>
            </p:nvSpPr>
            <p:spPr>
              <a:xfrm>
                <a:off x="1115616" y="2621544"/>
                <a:ext cx="972108" cy="50405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/>
                  <a:t>Adapter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C666F43-8548-A84A-B1F5-1900C1F5D19C}"/>
                  </a:ext>
                </a:extLst>
              </p:cNvPr>
              <p:cNvSpPr/>
              <p:nvPr/>
            </p:nvSpPr>
            <p:spPr>
              <a:xfrm>
                <a:off x="107504" y="2621544"/>
                <a:ext cx="1008112" cy="5040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DD43A07-966B-0F4C-AB58-7252BE8DA165}"/>
                  </a:ext>
                </a:extLst>
              </p:cNvPr>
              <p:cNvSpPr/>
              <p:nvPr/>
            </p:nvSpPr>
            <p:spPr>
              <a:xfrm>
                <a:off x="7059211" y="2621544"/>
                <a:ext cx="972108" cy="504056"/>
              </a:xfrm>
              <a:prstGeom prst="rect">
                <a:avLst/>
              </a:prstGeom>
              <a:ln/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/>
                  <a:t>Adapter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59BDC307-3ECF-6D4C-B236-0B930D5D8A73}"/>
                  </a:ext>
                </a:extLst>
              </p:cNvPr>
              <p:cNvSpPr/>
              <p:nvPr/>
            </p:nvSpPr>
            <p:spPr>
              <a:xfrm>
                <a:off x="8028384" y="2621544"/>
                <a:ext cx="1008112" cy="5040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B07D49B-304D-294A-A53E-4390767711E1}"/>
                </a:ext>
              </a:extLst>
            </p:cNvPr>
            <p:cNvGrpSpPr/>
            <p:nvPr/>
          </p:nvGrpSpPr>
          <p:grpSpPr>
            <a:xfrm>
              <a:off x="1460288" y="2212548"/>
              <a:ext cx="627436" cy="276999"/>
              <a:chOff x="1460288" y="2587956"/>
              <a:chExt cx="627436" cy="276999"/>
            </a:xfrm>
          </p:grpSpPr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4A7A1FD7-38A7-FA48-808A-0301CC538DA8}"/>
                  </a:ext>
                </a:extLst>
              </p:cNvPr>
              <p:cNvCxnSpPr/>
              <p:nvPr/>
            </p:nvCxnSpPr>
            <p:spPr>
              <a:xfrm>
                <a:off x="1475656" y="2812286"/>
                <a:ext cx="612068" cy="0"/>
              </a:xfrm>
              <a:prstGeom prst="straightConnector1">
                <a:avLst/>
              </a:prstGeom>
              <a:ln w="25400" cap="flat" cmpd="sng" algn="ctr">
                <a:solidFill>
                  <a:schemeClr val="dk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A08F53D-B2A5-C84A-93F2-ACF214C3CECE}"/>
                  </a:ext>
                </a:extLst>
              </p:cNvPr>
              <p:cNvSpPr txBox="1"/>
              <p:nvPr/>
            </p:nvSpPr>
            <p:spPr>
              <a:xfrm>
                <a:off x="1460288" y="2587956"/>
                <a:ext cx="60625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/>
                  <a:t>Primer</a:t>
                </a:r>
              </a:p>
            </p:txBody>
          </p:sp>
        </p:grpSp>
        <p:sp>
          <p:nvSpPr>
            <p:cNvPr id="7" name="Right Arrow 6">
              <a:extLst>
                <a:ext uri="{FF2B5EF4-FFF2-40B4-BE49-F238E27FC236}">
                  <a16:creationId xmlns:a16="http://schemas.microsoft.com/office/drawing/2014/main" id="{873C6350-8467-6646-AC12-7E6994B3BD33}"/>
                </a:ext>
              </a:extLst>
            </p:cNvPr>
            <p:cNvSpPr/>
            <p:nvPr/>
          </p:nvSpPr>
          <p:spPr>
            <a:xfrm>
              <a:off x="2132280" y="2060848"/>
              <a:ext cx="1791648" cy="498338"/>
            </a:xfrm>
            <a:prstGeom prst="rightArrow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Read 1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2A1848E-D241-8A4C-A397-E09D3D8C4AE8}"/>
              </a:ext>
            </a:extLst>
          </p:cNvPr>
          <p:cNvGrpSpPr/>
          <p:nvPr/>
        </p:nvGrpSpPr>
        <p:grpSpPr>
          <a:xfrm>
            <a:off x="1631504" y="3742004"/>
            <a:ext cx="8928992" cy="1064752"/>
            <a:chOff x="107504" y="2060848"/>
            <a:chExt cx="8928992" cy="1064752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FA60A43-CA3E-F045-8CFF-8FD6EC4110BF}"/>
                </a:ext>
              </a:extLst>
            </p:cNvPr>
            <p:cNvGrpSpPr/>
            <p:nvPr/>
          </p:nvGrpSpPr>
          <p:grpSpPr>
            <a:xfrm>
              <a:off x="107504" y="2621544"/>
              <a:ext cx="8928992" cy="504056"/>
              <a:chOff x="107504" y="2621544"/>
              <a:chExt cx="8928992" cy="504056"/>
            </a:xfrm>
          </p:grpSpPr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E534D0C2-61A3-AA4E-AB4C-ABCD1DCA4BF2}"/>
                  </a:ext>
                </a:extLst>
              </p:cNvPr>
              <p:cNvSpPr/>
              <p:nvPr/>
            </p:nvSpPr>
            <p:spPr>
              <a:xfrm>
                <a:off x="2087724" y="2621544"/>
                <a:ext cx="4968552" cy="50405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800" dirty="0"/>
                  <a:t>Insert</a:t>
                </a: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F7E31EB4-5D10-4246-A74D-ED5D8C76A155}"/>
                  </a:ext>
                </a:extLst>
              </p:cNvPr>
              <p:cNvSpPr/>
              <p:nvPr/>
            </p:nvSpPr>
            <p:spPr>
              <a:xfrm>
                <a:off x="1115616" y="2621544"/>
                <a:ext cx="972108" cy="504056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/>
                  <a:t>Adapter</a:t>
                </a: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3C5D001F-16E1-2B47-A31B-B8993413DC30}"/>
                  </a:ext>
                </a:extLst>
              </p:cNvPr>
              <p:cNvSpPr/>
              <p:nvPr/>
            </p:nvSpPr>
            <p:spPr>
              <a:xfrm>
                <a:off x="107504" y="2621544"/>
                <a:ext cx="1008112" cy="5040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229CAADA-CD29-6D40-95A4-33F33FB1697D}"/>
                  </a:ext>
                </a:extLst>
              </p:cNvPr>
              <p:cNvSpPr/>
              <p:nvPr/>
            </p:nvSpPr>
            <p:spPr>
              <a:xfrm>
                <a:off x="7059211" y="2621544"/>
                <a:ext cx="972108" cy="504056"/>
              </a:xfrm>
              <a:prstGeom prst="rect">
                <a:avLst/>
              </a:prstGeom>
              <a:ln/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/>
                  <a:t>Adapter</a:t>
                </a: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3C28CE1B-D601-E344-BBFA-B7C8A6E6DB63}"/>
                  </a:ext>
                </a:extLst>
              </p:cNvPr>
              <p:cNvSpPr/>
              <p:nvPr/>
            </p:nvSpPr>
            <p:spPr>
              <a:xfrm>
                <a:off x="8028384" y="2621544"/>
                <a:ext cx="1008112" cy="50405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8FD95F2A-5930-7C42-A6AF-D334829EB2AE}"/>
                </a:ext>
              </a:extLst>
            </p:cNvPr>
            <p:cNvGrpSpPr/>
            <p:nvPr/>
          </p:nvGrpSpPr>
          <p:grpSpPr>
            <a:xfrm>
              <a:off x="1460288" y="2212548"/>
              <a:ext cx="627436" cy="276999"/>
              <a:chOff x="1460288" y="2587956"/>
              <a:chExt cx="627436" cy="276999"/>
            </a:xfrm>
          </p:grpSpPr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BDFC2576-FCE6-AC46-928E-C8985E4A1CF1}"/>
                  </a:ext>
                </a:extLst>
              </p:cNvPr>
              <p:cNvCxnSpPr/>
              <p:nvPr/>
            </p:nvCxnSpPr>
            <p:spPr>
              <a:xfrm>
                <a:off x="1475656" y="2812286"/>
                <a:ext cx="612068" cy="0"/>
              </a:xfrm>
              <a:prstGeom prst="straightConnector1">
                <a:avLst/>
              </a:prstGeom>
              <a:ln w="25400" cap="flat" cmpd="sng" algn="ctr">
                <a:solidFill>
                  <a:schemeClr val="dk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09B25C1-BB6A-A04E-BDA0-DAF1AD69888D}"/>
                  </a:ext>
                </a:extLst>
              </p:cNvPr>
              <p:cNvSpPr txBox="1"/>
              <p:nvPr/>
            </p:nvSpPr>
            <p:spPr>
              <a:xfrm>
                <a:off x="1460288" y="2587956"/>
                <a:ext cx="60625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200" dirty="0"/>
                  <a:t>Primer</a:t>
                </a:r>
              </a:p>
            </p:txBody>
          </p:sp>
        </p:grpSp>
        <p:sp>
          <p:nvSpPr>
            <p:cNvPr id="18" name="Right Arrow 17">
              <a:extLst>
                <a:ext uri="{FF2B5EF4-FFF2-40B4-BE49-F238E27FC236}">
                  <a16:creationId xmlns:a16="http://schemas.microsoft.com/office/drawing/2014/main" id="{4B3F0494-6D2A-B14E-90B2-6E1E89F748A0}"/>
                </a:ext>
              </a:extLst>
            </p:cNvPr>
            <p:cNvSpPr/>
            <p:nvPr/>
          </p:nvSpPr>
          <p:spPr>
            <a:xfrm>
              <a:off x="2132280" y="2060848"/>
              <a:ext cx="5680080" cy="498338"/>
            </a:xfrm>
            <a:prstGeom prst="rightArrow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Read 1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B12CFDBA-B710-1B45-A20C-6DD354C7A27E}"/>
              </a:ext>
            </a:extLst>
          </p:cNvPr>
          <p:cNvSpPr txBox="1"/>
          <p:nvPr/>
        </p:nvSpPr>
        <p:spPr>
          <a:xfrm>
            <a:off x="710611" y="346273"/>
            <a:ext cx="1020170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Depending on the insert size and the length of the read the read may run into the adapter at the other end</a:t>
            </a:r>
          </a:p>
          <a:p>
            <a:r>
              <a:rPr lang="en-US" dirty="0"/>
              <a:t>This means you have to remove the adapter sequence at the end of the read</a:t>
            </a:r>
          </a:p>
          <a:p>
            <a:r>
              <a:rPr lang="en-US" dirty="0"/>
              <a:t>The insert sizes will vary somewhat so the length of the adapter sequence at the 3’ end will vary from </a:t>
            </a:r>
          </a:p>
          <a:p>
            <a:r>
              <a:rPr lang="en-US" dirty="0"/>
              <a:t>0-the entire adapter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62CFA09-6D27-AB4C-85C1-5D43DF13C939}"/>
              </a:ext>
            </a:extLst>
          </p:cNvPr>
          <p:cNvSpPr txBox="1"/>
          <p:nvPr/>
        </p:nvSpPr>
        <p:spPr>
          <a:xfrm>
            <a:off x="5811463" y="3041000"/>
            <a:ext cx="920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600 bps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8412016-B25F-EA4F-8514-67E77D8C2405}"/>
              </a:ext>
            </a:extLst>
          </p:cNvPr>
          <p:cNvSpPr txBox="1"/>
          <p:nvPr/>
        </p:nvSpPr>
        <p:spPr>
          <a:xfrm>
            <a:off x="3929449" y="1602068"/>
            <a:ext cx="920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150 bps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160F127-879B-894A-9BB4-EA15FB841122}"/>
              </a:ext>
            </a:extLst>
          </p:cNvPr>
          <p:cNvSpPr txBox="1"/>
          <p:nvPr/>
        </p:nvSpPr>
        <p:spPr>
          <a:xfrm>
            <a:off x="5827939" y="4991421"/>
            <a:ext cx="920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220 bps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A70E0CE-8A63-6741-B4CF-6ADFDDD05347}"/>
              </a:ext>
            </a:extLst>
          </p:cNvPr>
          <p:cNvSpPr txBox="1"/>
          <p:nvPr/>
        </p:nvSpPr>
        <p:spPr>
          <a:xfrm>
            <a:off x="5811463" y="3557338"/>
            <a:ext cx="920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250 bps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2B783C3-3F33-794D-9D31-C067F4C3EFFC}"/>
              </a:ext>
            </a:extLst>
          </p:cNvPr>
          <p:cNvSpPr txBox="1"/>
          <p:nvPr/>
        </p:nvSpPr>
        <p:spPr>
          <a:xfrm>
            <a:off x="2639616" y="5431216"/>
            <a:ext cx="862650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-almost all </a:t>
            </a:r>
            <a:r>
              <a:rPr lang="en-US" dirty="0" err="1"/>
              <a:t>Ilumina</a:t>
            </a:r>
            <a:r>
              <a:rPr lang="en-US" dirty="0"/>
              <a:t> reads do not have adapter sequences at the 5’</a:t>
            </a:r>
          </a:p>
          <a:p>
            <a:r>
              <a:rPr lang="en-US" dirty="0"/>
              <a:t>	-</a:t>
            </a:r>
            <a:r>
              <a:rPr lang="en-US" dirty="0" err="1"/>
              <a:t>Nextera</a:t>
            </a:r>
            <a:r>
              <a:rPr lang="en-US" dirty="0"/>
              <a:t> mate pair reads have 5’ adapter sequences</a:t>
            </a:r>
          </a:p>
          <a:p>
            <a:r>
              <a:rPr lang="en-US" dirty="0"/>
              <a:t>	-sequencing starts at the first base of the DNA insert</a:t>
            </a:r>
          </a:p>
          <a:p>
            <a:r>
              <a:rPr lang="en-US" dirty="0"/>
              <a:t>-Illumina reads may have adapter sequences on the 3’ end</a:t>
            </a:r>
          </a:p>
        </p:txBody>
      </p:sp>
    </p:spTree>
    <p:extLst>
      <p:ext uri="{BB962C8B-B14F-4D97-AF65-F5344CB8AC3E}">
        <p14:creationId xmlns:p14="http://schemas.microsoft.com/office/powerpoint/2010/main" val="3206151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7B80BBC-04AF-C140-A9A4-539379C6AF10}"/>
              </a:ext>
            </a:extLst>
          </p:cNvPr>
          <p:cNvSpPr txBox="1"/>
          <p:nvPr/>
        </p:nvSpPr>
        <p:spPr>
          <a:xfrm>
            <a:off x="834501" y="719091"/>
            <a:ext cx="105022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How to know what the adapter sequences are?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1BD0D1-5548-FB4B-9010-FF45F129880D}"/>
              </a:ext>
            </a:extLst>
          </p:cNvPr>
          <p:cNvSpPr txBox="1"/>
          <p:nvPr/>
        </p:nvSpPr>
        <p:spPr>
          <a:xfrm>
            <a:off x="1038687" y="1882066"/>
            <a:ext cx="108218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Check with the sequencing </a:t>
            </a:r>
            <a:r>
              <a:rPr lang="en-US" dirty="0" err="1"/>
              <a:t>centre</a:t>
            </a:r>
            <a:endParaRPr lang="en-US" dirty="0"/>
          </a:p>
          <a:p>
            <a:r>
              <a:rPr lang="en-US" dirty="0"/>
              <a:t>	-may be part of the information they provide with your results</a:t>
            </a:r>
          </a:p>
          <a:p>
            <a:r>
              <a:rPr lang="en-US" dirty="0"/>
              <a:t>	-may be part of their FAQs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Library Kit information</a:t>
            </a:r>
          </a:p>
          <a:p>
            <a:r>
              <a:rPr lang="en-US" dirty="0"/>
              <a:t>	</a:t>
            </a:r>
            <a:r>
              <a:rPr lang="en-US" sz="1400" dirty="0"/>
              <a:t>-https://</a:t>
            </a:r>
            <a:r>
              <a:rPr lang="en-US" sz="1400" dirty="0" err="1"/>
              <a:t>support.illumina.com</a:t>
            </a:r>
            <a:r>
              <a:rPr lang="en-US" sz="1400" dirty="0"/>
              <a:t>/bulletins/2016/12/what-sequences-do-</a:t>
            </a:r>
            <a:r>
              <a:rPr lang="en-US" sz="1400" dirty="0" err="1"/>
              <a:t>i</a:t>
            </a:r>
            <a:r>
              <a:rPr lang="en-US" sz="1400" dirty="0"/>
              <a:t>-use-for-adapter-</a:t>
            </a:r>
            <a:r>
              <a:rPr lang="en-US" sz="1400" dirty="0" err="1"/>
              <a:t>trimming.html</a:t>
            </a:r>
            <a:endParaRPr lang="en-US" sz="1400" dirty="0"/>
          </a:p>
          <a:p>
            <a:r>
              <a:rPr lang="en-US" sz="1400" dirty="0"/>
              <a:t>	-https://</a:t>
            </a:r>
            <a:r>
              <a:rPr lang="en-US" sz="1400" dirty="0" err="1"/>
              <a:t>support.illumina.com</a:t>
            </a:r>
            <a:r>
              <a:rPr lang="en-US" sz="1400" dirty="0"/>
              <a:t>/downloads/illumina-adapter-sequences-document-1000000002694.html</a:t>
            </a:r>
          </a:p>
        </p:txBody>
      </p:sp>
    </p:spTree>
    <p:extLst>
      <p:ext uri="{BB962C8B-B14F-4D97-AF65-F5344CB8AC3E}">
        <p14:creationId xmlns:p14="http://schemas.microsoft.com/office/powerpoint/2010/main" val="15982288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837C866-5D5A-1842-A2DD-601B55BA5ADE}"/>
              </a:ext>
            </a:extLst>
          </p:cNvPr>
          <p:cNvSpPr txBox="1"/>
          <p:nvPr/>
        </p:nvSpPr>
        <p:spPr>
          <a:xfrm>
            <a:off x="4234648" y="506027"/>
            <a:ext cx="2670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Trimming programs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7D3A54-7FE3-9E40-B45B-FA8904DBF536}"/>
              </a:ext>
            </a:extLst>
          </p:cNvPr>
          <p:cNvSpPr txBox="1"/>
          <p:nvPr/>
        </p:nvSpPr>
        <p:spPr>
          <a:xfrm>
            <a:off x="710214" y="1731146"/>
            <a:ext cx="983645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Trimmomatic</a:t>
            </a:r>
            <a:endParaRPr lang="en-US" dirty="0"/>
          </a:p>
          <a:p>
            <a:r>
              <a:rPr lang="en-US" dirty="0"/>
              <a:t>	-integrated into some  RNA-seq analysis packages</a:t>
            </a:r>
          </a:p>
          <a:p>
            <a:endParaRPr lang="en-US" dirty="0"/>
          </a:p>
          <a:p>
            <a:r>
              <a:rPr lang="en-US" dirty="0" err="1"/>
              <a:t>Cutadapt</a:t>
            </a:r>
            <a:endParaRPr lang="en-US" dirty="0"/>
          </a:p>
          <a:p>
            <a:r>
              <a:rPr lang="en-US" dirty="0"/>
              <a:t>	https://</a:t>
            </a:r>
            <a:r>
              <a:rPr lang="en-US" dirty="0" err="1"/>
              <a:t>github.com</a:t>
            </a:r>
            <a:r>
              <a:rPr lang="en-US" dirty="0"/>
              <a:t>/</a:t>
            </a:r>
            <a:r>
              <a:rPr lang="en-US" dirty="0" err="1"/>
              <a:t>marcelm</a:t>
            </a:r>
            <a:r>
              <a:rPr lang="en-US" dirty="0"/>
              <a:t>/</a:t>
            </a:r>
            <a:r>
              <a:rPr lang="en-US" dirty="0" err="1"/>
              <a:t>cutadapt</a:t>
            </a:r>
            <a:r>
              <a:rPr lang="en-US" dirty="0"/>
              <a:t>/</a:t>
            </a:r>
          </a:p>
          <a:p>
            <a:endParaRPr lang="en-US" dirty="0"/>
          </a:p>
          <a:p>
            <a:r>
              <a:rPr lang="en-US" dirty="0" err="1"/>
              <a:t>Fastx_toolkit</a:t>
            </a:r>
            <a:endParaRPr lang="en-US" dirty="0"/>
          </a:p>
          <a:p>
            <a:endParaRPr lang="en-US" dirty="0"/>
          </a:p>
          <a:p>
            <a:r>
              <a:rPr lang="en-US" dirty="0"/>
              <a:t>Illumina FASTQ Toolkit </a:t>
            </a:r>
            <a:r>
              <a:rPr lang="en-US" dirty="0" err="1"/>
              <a:t>BaseSpace</a:t>
            </a:r>
            <a:r>
              <a:rPr lang="en-US" dirty="0"/>
              <a:t> app</a:t>
            </a:r>
          </a:p>
          <a:p>
            <a:endParaRPr lang="en-US" dirty="0"/>
          </a:p>
          <a:p>
            <a:r>
              <a:rPr lang="en-US" dirty="0" err="1"/>
              <a:t>HTStream</a:t>
            </a:r>
            <a:endParaRPr lang="en-US" dirty="0"/>
          </a:p>
          <a:p>
            <a:r>
              <a:rPr lang="en-US" dirty="0"/>
              <a:t>	https://</a:t>
            </a:r>
            <a:r>
              <a:rPr lang="en-US" dirty="0" err="1"/>
              <a:t>bioinformatics.ucdavis.edu</a:t>
            </a:r>
            <a:r>
              <a:rPr lang="en-US" dirty="0"/>
              <a:t>/software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915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9013" y="196770"/>
            <a:ext cx="331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ICG Tips and Tricks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26025" y="671691"/>
            <a:ext cx="991950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Rules of the Road</a:t>
            </a:r>
          </a:p>
          <a:p>
            <a:endParaRPr lang="en-US" b="1" dirty="0"/>
          </a:p>
          <a:p>
            <a:r>
              <a:rPr lang="en-US" dirty="0"/>
              <a:t>-meant to be informal and informative –don’t attend if the topic doesn’t interest you</a:t>
            </a:r>
          </a:p>
          <a:p>
            <a:endParaRPr lang="en-US" dirty="0"/>
          </a:p>
          <a:p>
            <a:r>
              <a:rPr lang="en-US" dirty="0"/>
              <a:t>-ask questions, any time</a:t>
            </a:r>
          </a:p>
          <a:p>
            <a:r>
              <a:rPr lang="en-US" dirty="0"/>
              <a:t>	-hold your “hand” up</a:t>
            </a:r>
          </a:p>
          <a:p>
            <a:r>
              <a:rPr lang="en-US" dirty="0"/>
              <a:t>	-just butt in</a:t>
            </a:r>
          </a:p>
          <a:p>
            <a:endParaRPr lang="en-US" dirty="0"/>
          </a:p>
          <a:p>
            <a:r>
              <a:rPr lang="en-US" dirty="0"/>
              <a:t>-will happen once a month</a:t>
            </a:r>
          </a:p>
          <a:p>
            <a:endParaRPr lang="en-US" dirty="0"/>
          </a:p>
          <a:p>
            <a:r>
              <a:rPr lang="en-US" dirty="0"/>
              <a:t>-session information will be available soon after on local wiki</a:t>
            </a:r>
          </a:p>
          <a:p>
            <a:r>
              <a:rPr lang="en-US" dirty="0"/>
              <a:t>	-https://</a:t>
            </a:r>
            <a:r>
              <a:rPr lang="en-US" dirty="0" err="1"/>
              <a:t>perun.biochem.dal.ca</a:t>
            </a:r>
            <a:r>
              <a:rPr lang="en-US" dirty="0"/>
              <a:t>/user-wiki/</a:t>
            </a:r>
            <a:r>
              <a:rPr lang="en-US" dirty="0" err="1"/>
              <a:t>doku.php?id</a:t>
            </a:r>
            <a:r>
              <a:rPr lang="en-US" dirty="0"/>
              <a:t>=start</a:t>
            </a:r>
          </a:p>
          <a:p>
            <a:r>
              <a:rPr lang="en-US" dirty="0"/>
              <a:t>	-recorded videos may also be available (location TBD)</a:t>
            </a:r>
          </a:p>
          <a:p>
            <a:endParaRPr lang="en-US" dirty="0"/>
          </a:p>
          <a:p>
            <a:r>
              <a:rPr lang="en-US" dirty="0"/>
              <a:t>-community effort</a:t>
            </a:r>
          </a:p>
          <a:p>
            <a:r>
              <a:rPr lang="en-US" dirty="0"/>
              <a:t>	-looking for presenters</a:t>
            </a:r>
          </a:p>
          <a:p>
            <a:r>
              <a:rPr lang="en-US" dirty="0"/>
              <a:t>		-anyone can present (contact </a:t>
            </a:r>
            <a:r>
              <a:rPr lang="en-US" dirty="0">
                <a:hlinkClick r:id="rId2"/>
              </a:rPr>
              <a:t>bruce.curtis@dal.ca</a:t>
            </a:r>
            <a:r>
              <a:rPr lang="en-US" dirty="0"/>
              <a:t> or </a:t>
            </a:r>
            <a:r>
              <a:rPr lang="en-US" dirty="0">
                <a:hlinkClick r:id="rId3"/>
              </a:rPr>
              <a:t>joran.martijn@dal.ca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-some of the sessions to come in the new year</a:t>
            </a:r>
          </a:p>
          <a:p>
            <a:r>
              <a:rPr lang="en-US" dirty="0"/>
              <a:t>	genome browsers, read mapping, read depth and coverage, working with nanopore data,  	</a:t>
            </a:r>
            <a:r>
              <a:rPr lang="en-US" dirty="0" err="1"/>
              <a:t>orthology</a:t>
            </a:r>
            <a:r>
              <a:rPr lang="en-US" dirty="0"/>
              <a:t> software, creating MSAs, differential expression, machine learning</a:t>
            </a:r>
          </a:p>
          <a:p>
            <a:r>
              <a:rPr lang="en-US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9766203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868E945-6087-D848-B098-6E87B5088415}"/>
              </a:ext>
            </a:extLst>
          </p:cNvPr>
          <p:cNvSpPr txBox="1"/>
          <p:nvPr/>
        </p:nvSpPr>
        <p:spPr>
          <a:xfrm>
            <a:off x="1106556" y="1202635"/>
            <a:ext cx="92433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Why doesn’t the program work?!?!? </a:t>
            </a:r>
          </a:p>
          <a:p>
            <a:pPr algn="ctr"/>
            <a:endParaRPr lang="en-US" sz="3600" b="1" dirty="0"/>
          </a:p>
          <a:p>
            <a:pPr algn="ctr"/>
            <a:r>
              <a:rPr lang="en-US" sz="3600" b="1" dirty="0"/>
              <a:t>What is wrong with my files?</a:t>
            </a:r>
          </a:p>
        </p:txBody>
      </p:sp>
    </p:spTree>
    <p:extLst>
      <p:ext uri="{BB962C8B-B14F-4D97-AF65-F5344CB8AC3E}">
        <p14:creationId xmlns:p14="http://schemas.microsoft.com/office/powerpoint/2010/main" val="37889596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B28425A-4F65-3242-B72C-671A52B4326D}"/>
              </a:ext>
            </a:extLst>
          </p:cNvPr>
          <p:cNvSpPr txBox="1"/>
          <p:nvPr/>
        </p:nvSpPr>
        <p:spPr>
          <a:xfrm>
            <a:off x="1223319" y="827903"/>
            <a:ext cx="94776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Interleaved </a:t>
            </a:r>
            <a:r>
              <a:rPr lang="en-US" sz="2400" b="1" dirty="0" err="1"/>
              <a:t>fastq</a:t>
            </a:r>
            <a:r>
              <a:rPr lang="en-US" sz="2400" b="1" dirty="0"/>
              <a:t> file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	-program wants separate r1 and r2 file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Solution</a:t>
            </a:r>
          </a:p>
          <a:p>
            <a:r>
              <a:rPr lang="en-US" dirty="0" err="1"/>
              <a:t>Seqtk</a:t>
            </a:r>
            <a:endParaRPr lang="en-US" dirty="0"/>
          </a:p>
          <a:p>
            <a:r>
              <a:rPr lang="en-US" dirty="0"/>
              <a:t>	</a:t>
            </a:r>
            <a:r>
              <a:rPr lang="en-US" dirty="0" err="1"/>
              <a:t>seqkit</a:t>
            </a:r>
            <a:r>
              <a:rPr lang="en-US" dirty="0"/>
              <a:t> split2 </a:t>
            </a:r>
            <a:r>
              <a:rPr lang="mr-IN" dirty="0"/>
              <a:t>–</a:t>
            </a:r>
            <a:r>
              <a:rPr lang="en-US" dirty="0"/>
              <a:t>p 2 </a:t>
            </a:r>
            <a:r>
              <a:rPr lang="en-US" dirty="0" err="1"/>
              <a:t>myinterleavedfile.fq</a:t>
            </a:r>
            <a:endParaRPr lang="en-US" dirty="0"/>
          </a:p>
          <a:p>
            <a:r>
              <a:rPr lang="en-US" dirty="0"/>
              <a:t>	-you will have to rename the output files to something more informative</a:t>
            </a:r>
          </a:p>
          <a:p>
            <a:endParaRPr lang="en-US" dirty="0"/>
          </a:p>
          <a:p>
            <a:r>
              <a:rPr lang="en-US" dirty="0" err="1"/>
              <a:t>Reformat.sh</a:t>
            </a:r>
            <a:r>
              <a:rPr lang="en-US" dirty="0"/>
              <a:t> from </a:t>
            </a:r>
            <a:r>
              <a:rPr lang="en-US" dirty="0" err="1"/>
              <a:t>BBMap</a:t>
            </a:r>
            <a:r>
              <a:rPr lang="en-US" dirty="0"/>
              <a:t> suite</a:t>
            </a:r>
          </a:p>
          <a:p>
            <a:r>
              <a:rPr lang="en-US" dirty="0"/>
              <a:t> 	</a:t>
            </a:r>
            <a:r>
              <a:rPr lang="en-US" dirty="0" err="1"/>
              <a:t>reformat.sh</a:t>
            </a:r>
            <a:r>
              <a:rPr lang="en-US" dirty="0"/>
              <a:t> in=</a:t>
            </a:r>
            <a:r>
              <a:rPr lang="en-US" dirty="0" err="1"/>
              <a:t>myinterleavedfile.fq</a:t>
            </a:r>
            <a:r>
              <a:rPr lang="en-US" dirty="0"/>
              <a:t> out1=myR1.fq out2=myR2.fq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0015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87655" y="1164657"/>
            <a:ext cx="9837019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The program wants </a:t>
            </a:r>
            <a:r>
              <a:rPr lang="en-US" sz="2400" b="1" dirty="0" err="1"/>
              <a:t>fasta</a:t>
            </a:r>
            <a:r>
              <a:rPr lang="en-US" sz="2400" b="1" dirty="0"/>
              <a:t> files but you have </a:t>
            </a:r>
            <a:r>
              <a:rPr lang="en-US" sz="2400" b="1" dirty="0" err="1"/>
              <a:t>fastq</a:t>
            </a:r>
            <a:r>
              <a:rPr lang="en-US" sz="2400" b="1" dirty="0"/>
              <a:t> files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Solution</a:t>
            </a:r>
          </a:p>
          <a:p>
            <a:r>
              <a:rPr lang="en-US" dirty="0"/>
              <a:t>	-convert to </a:t>
            </a:r>
            <a:r>
              <a:rPr lang="en-US" dirty="0" err="1"/>
              <a:t>fasta</a:t>
            </a:r>
            <a:endParaRPr lang="en-US" dirty="0"/>
          </a:p>
          <a:p>
            <a:endParaRPr lang="en-US" dirty="0"/>
          </a:p>
          <a:p>
            <a:r>
              <a:rPr lang="en-US" dirty="0"/>
              <a:t>	</a:t>
            </a:r>
            <a:r>
              <a:rPr lang="en-US" dirty="0" err="1"/>
              <a:t>Seqtk</a:t>
            </a:r>
            <a:endParaRPr lang="en-US" dirty="0"/>
          </a:p>
          <a:p>
            <a:r>
              <a:rPr lang="en-US" dirty="0"/>
              <a:t>		</a:t>
            </a:r>
            <a:r>
              <a:rPr lang="en-US" b="1" dirty="0" err="1"/>
              <a:t>seqtk</a:t>
            </a:r>
            <a:r>
              <a:rPr lang="en-US" b="1" dirty="0"/>
              <a:t> seq </a:t>
            </a:r>
            <a:r>
              <a:rPr lang="mr-IN" b="1" dirty="0"/>
              <a:t>–</a:t>
            </a:r>
            <a:r>
              <a:rPr lang="en-US" b="1" dirty="0"/>
              <a:t>a </a:t>
            </a:r>
            <a:r>
              <a:rPr lang="en-US" b="1" dirty="0" err="1"/>
              <a:t>nameofile.fq</a:t>
            </a:r>
            <a:r>
              <a:rPr lang="en-US" b="1" dirty="0"/>
              <a:t> &gt; </a:t>
            </a:r>
            <a:r>
              <a:rPr lang="en-US" b="1" dirty="0" err="1"/>
              <a:t>thenewname.fa</a:t>
            </a:r>
            <a:endParaRPr lang="en-US" b="1" dirty="0"/>
          </a:p>
          <a:p>
            <a:r>
              <a:rPr lang="en-US" dirty="0"/>
              <a:t>			-will also work with .</a:t>
            </a:r>
            <a:r>
              <a:rPr lang="en-US" dirty="0" err="1"/>
              <a:t>fq.gz</a:t>
            </a:r>
            <a:r>
              <a:rPr lang="en-US" dirty="0"/>
              <a:t> files</a:t>
            </a:r>
          </a:p>
          <a:p>
            <a:endParaRPr lang="en-US" dirty="0"/>
          </a:p>
          <a:p>
            <a:r>
              <a:rPr lang="en-US" dirty="0"/>
              <a:t>	</a:t>
            </a:r>
            <a:r>
              <a:rPr lang="en-US" dirty="0" err="1"/>
              <a:t>fastx_tookit</a:t>
            </a:r>
            <a:endParaRPr lang="en-US" dirty="0"/>
          </a:p>
          <a:p>
            <a:r>
              <a:rPr lang="en-US" dirty="0"/>
              <a:t>		</a:t>
            </a:r>
            <a:r>
              <a:rPr lang="en-CA" b="1" dirty="0" err="1"/>
              <a:t>fastq_to_fasta</a:t>
            </a:r>
            <a:r>
              <a:rPr lang="en-CA" b="1" dirty="0"/>
              <a:t>  -n -</a:t>
            </a:r>
            <a:r>
              <a:rPr lang="en-CA" b="1" dirty="0" err="1"/>
              <a:t>i</a:t>
            </a:r>
            <a:r>
              <a:rPr lang="en-CA" b="1" dirty="0"/>
              <a:t> </a:t>
            </a:r>
            <a:r>
              <a:rPr lang="en-CA" b="1" dirty="0" err="1"/>
              <a:t>myfile.fq</a:t>
            </a:r>
            <a:r>
              <a:rPr lang="en-CA" b="1" dirty="0"/>
              <a:t> -o </a:t>
            </a:r>
            <a:r>
              <a:rPr lang="en-CA" b="1" dirty="0" err="1"/>
              <a:t>mynewfile.fa</a:t>
            </a:r>
            <a:endParaRPr lang="en-CA" b="1" dirty="0"/>
          </a:p>
          <a:p>
            <a:r>
              <a:rPr lang="en-CA" b="1" dirty="0"/>
              <a:t>			</a:t>
            </a:r>
            <a:r>
              <a:rPr lang="en-CA" dirty="0"/>
              <a:t>-n keeps sequences with unknown (N) nucleotides)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8487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6A7F090-C60B-D840-9596-802580A05BE0}"/>
              </a:ext>
            </a:extLst>
          </p:cNvPr>
          <p:cNvSpPr txBox="1"/>
          <p:nvPr/>
        </p:nvSpPr>
        <p:spPr>
          <a:xfrm>
            <a:off x="1516369" y="637348"/>
            <a:ext cx="888450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Wrong quality information</a:t>
            </a:r>
          </a:p>
          <a:p>
            <a:r>
              <a:rPr lang="en-US" dirty="0"/>
              <a:t>-some older data uses </a:t>
            </a:r>
            <a:r>
              <a:rPr lang="en-US" dirty="0" err="1"/>
              <a:t>phred</a:t>
            </a:r>
            <a:r>
              <a:rPr lang="en-US" dirty="0"/>
              <a:t> 64 quality scoring</a:t>
            </a:r>
          </a:p>
          <a:p>
            <a:endParaRPr lang="en-US" dirty="0"/>
          </a:p>
          <a:p>
            <a:r>
              <a:rPr lang="en-US" dirty="0"/>
              <a:t>How to tell which scoring is used?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Solution</a:t>
            </a:r>
          </a:p>
          <a:p>
            <a:r>
              <a:rPr lang="en-US" dirty="0"/>
              <a:t>-most programs have an option to indicate which quality scoring to use</a:t>
            </a:r>
          </a:p>
          <a:p>
            <a:endParaRPr lang="en-US" dirty="0"/>
          </a:p>
          <a:p>
            <a:r>
              <a:rPr lang="en-US" dirty="0"/>
              <a:t>-convert the scores </a:t>
            </a:r>
          </a:p>
          <a:p>
            <a:r>
              <a:rPr lang="en-US" dirty="0"/>
              <a:t>	-</a:t>
            </a:r>
            <a:r>
              <a:rPr lang="en-US" dirty="0" err="1"/>
              <a:t>BBMap</a:t>
            </a:r>
            <a:endParaRPr lang="en-US" dirty="0"/>
          </a:p>
          <a:p>
            <a:r>
              <a:rPr lang="en-US" dirty="0"/>
              <a:t>		-</a:t>
            </a:r>
            <a:r>
              <a:rPr lang="en-US" b="1" dirty="0" err="1"/>
              <a:t>reformat.sh</a:t>
            </a:r>
            <a:r>
              <a:rPr lang="en-US" b="1" dirty="0"/>
              <a:t> in=</a:t>
            </a:r>
            <a:r>
              <a:rPr lang="en-US" b="1" dirty="0" err="1"/>
              <a:t>reads.fq</a:t>
            </a:r>
            <a:r>
              <a:rPr lang="en-US" b="1" dirty="0"/>
              <a:t> out=</a:t>
            </a:r>
            <a:r>
              <a:rPr lang="en-US" b="1" dirty="0" err="1"/>
              <a:t>reformatted.fq</a:t>
            </a:r>
            <a:r>
              <a:rPr lang="en-US" b="1" dirty="0"/>
              <a:t> </a:t>
            </a:r>
            <a:r>
              <a:rPr lang="en-US" b="1" dirty="0" err="1"/>
              <a:t>qin</a:t>
            </a:r>
            <a:r>
              <a:rPr lang="en-US" b="1" dirty="0"/>
              <a:t>=64 </a:t>
            </a:r>
            <a:r>
              <a:rPr lang="en-US" b="1" dirty="0" err="1"/>
              <a:t>qout</a:t>
            </a:r>
            <a:r>
              <a:rPr lang="en-US" b="1" dirty="0"/>
              <a:t>=33</a:t>
            </a:r>
            <a:endParaRPr lang="en-US" dirty="0"/>
          </a:p>
          <a:p>
            <a:r>
              <a:rPr lang="en-US" dirty="0"/>
              <a:t>	</a:t>
            </a:r>
          </a:p>
          <a:p>
            <a:r>
              <a:rPr lang="en-US" dirty="0"/>
              <a:t>-get a friendly </a:t>
            </a:r>
            <a:r>
              <a:rPr lang="en-US" dirty="0" err="1"/>
              <a:t>bioinformatician</a:t>
            </a:r>
            <a:r>
              <a:rPr lang="en-US" dirty="0"/>
              <a:t> to write a conversion script</a:t>
            </a:r>
          </a:p>
        </p:txBody>
      </p:sp>
    </p:spTree>
    <p:extLst>
      <p:ext uri="{BB962C8B-B14F-4D97-AF65-F5344CB8AC3E}">
        <p14:creationId xmlns:p14="http://schemas.microsoft.com/office/powerpoint/2010/main" val="38893129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40FAE53-8083-3C49-A249-2A07914C1A37}"/>
              </a:ext>
            </a:extLst>
          </p:cNvPr>
          <p:cNvSpPr txBox="1"/>
          <p:nvPr/>
        </p:nvSpPr>
        <p:spPr>
          <a:xfrm>
            <a:off x="1507524" y="108860"/>
            <a:ext cx="2224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Fastq</a:t>
            </a:r>
            <a:r>
              <a:rPr lang="en-US" b="1" dirty="0"/>
              <a:t> Quality  scoring</a:t>
            </a:r>
          </a:p>
        </p:txBody>
      </p:sp>
      <p:pic>
        <p:nvPicPr>
          <p:cNvPr id="6" name="Picture 5" descr="A picture containing timeline&#10;&#10;Description automatically generated">
            <a:extLst>
              <a:ext uri="{FF2B5EF4-FFF2-40B4-BE49-F238E27FC236}">
                <a16:creationId xmlns:a16="http://schemas.microsoft.com/office/drawing/2014/main" id="{D119E3B3-C89C-ED40-BAD6-859683B44A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221" y="478192"/>
            <a:ext cx="7718422" cy="45120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619EF98-270B-3D41-9A68-66E216C3B2F9}"/>
              </a:ext>
            </a:extLst>
          </p:cNvPr>
          <p:cNvSpPr txBox="1"/>
          <p:nvPr/>
        </p:nvSpPr>
        <p:spPr>
          <a:xfrm>
            <a:off x="941846" y="5103674"/>
            <a:ext cx="942700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Most modern </a:t>
            </a:r>
            <a:r>
              <a:rPr lang="en-US" dirty="0" err="1"/>
              <a:t>fastq</a:t>
            </a:r>
            <a:r>
              <a:rPr lang="en-US" dirty="0"/>
              <a:t> files used Phred+33</a:t>
            </a:r>
          </a:p>
          <a:p>
            <a:r>
              <a:rPr lang="en-US" dirty="0"/>
              <a:t>-scores generally between 0(very low) and 41 (very high)</a:t>
            </a:r>
          </a:p>
          <a:p>
            <a:r>
              <a:rPr lang="en-US" dirty="0"/>
              <a:t>-most common types </a:t>
            </a:r>
          </a:p>
          <a:p>
            <a:r>
              <a:rPr lang="en-US" dirty="0"/>
              <a:t>		-Phred+64  -any lower case letters, any upper case letters K and after</a:t>
            </a:r>
          </a:p>
          <a:p>
            <a:r>
              <a:rPr lang="en-US" dirty="0"/>
              <a:t>		-Phred+33 </a:t>
            </a:r>
            <a:r>
              <a:rPr lang="mr-IN" dirty="0"/>
              <a:t>–</a:t>
            </a:r>
            <a:r>
              <a:rPr lang="en-US" dirty="0"/>
              <a:t>any numbers, any upper case letters A-J</a:t>
            </a:r>
          </a:p>
          <a:p>
            <a:r>
              <a:rPr lang="en-US" dirty="0"/>
              <a:t>	 </a:t>
            </a:r>
          </a:p>
        </p:txBody>
      </p:sp>
    </p:spTree>
    <p:extLst>
      <p:ext uri="{BB962C8B-B14F-4D97-AF65-F5344CB8AC3E}">
        <p14:creationId xmlns:p14="http://schemas.microsoft.com/office/powerpoint/2010/main" val="22101117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04C80A0-9AC2-1A42-89AF-CE34D007A984}"/>
              </a:ext>
            </a:extLst>
          </p:cNvPr>
          <p:cNvSpPr txBox="1"/>
          <p:nvPr/>
        </p:nvSpPr>
        <p:spPr>
          <a:xfrm>
            <a:off x="1524000" y="646312"/>
            <a:ext cx="9144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Rnaseq</a:t>
            </a:r>
            <a:r>
              <a:rPr lang="en-US" sz="2400" b="1" dirty="0"/>
              <a:t> files are named incorrectly</a:t>
            </a:r>
          </a:p>
          <a:p>
            <a:endParaRPr lang="en-US" sz="2400" b="1" dirty="0"/>
          </a:p>
          <a:p>
            <a:r>
              <a:rPr lang="en-US" dirty="0"/>
              <a:t>	-during the processing you may have altered the name of the files considerably</a:t>
            </a:r>
          </a:p>
          <a:p>
            <a:r>
              <a:rPr lang="en-US" dirty="0"/>
              <a:t>	-some programs require that the name of the files has a certain extension</a:t>
            </a:r>
          </a:p>
          <a:p>
            <a:r>
              <a:rPr lang="en-US" dirty="0"/>
              <a:t>		-fa, </a:t>
            </a:r>
            <a:r>
              <a:rPr lang="en-US" dirty="0" err="1"/>
              <a:t>fasta</a:t>
            </a:r>
            <a:r>
              <a:rPr lang="en-US" dirty="0"/>
              <a:t>, </a:t>
            </a:r>
            <a:r>
              <a:rPr lang="en-US" dirty="0" err="1"/>
              <a:t>fastq</a:t>
            </a:r>
            <a:r>
              <a:rPr lang="en-US" dirty="0"/>
              <a:t>, </a:t>
            </a:r>
            <a:r>
              <a:rPr lang="en-US" dirty="0" err="1"/>
              <a:t>fq</a:t>
            </a:r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Solution</a:t>
            </a:r>
          </a:p>
          <a:p>
            <a:r>
              <a:rPr lang="en-US" dirty="0"/>
              <a:t>	-check the documentation for the program to see if they require a particular extension</a:t>
            </a:r>
          </a:p>
          <a:p>
            <a:r>
              <a:rPr lang="en-US" dirty="0"/>
              <a:t>	-change the name</a:t>
            </a:r>
          </a:p>
          <a:p>
            <a:r>
              <a:rPr lang="en-US" dirty="0"/>
              <a:t>		</a:t>
            </a:r>
            <a:r>
              <a:rPr lang="en-US" b="1" dirty="0"/>
              <a:t>mv </a:t>
            </a:r>
            <a:r>
              <a:rPr lang="en-US" b="1" dirty="0" err="1"/>
              <a:t>oldname</a:t>
            </a:r>
            <a:r>
              <a:rPr lang="en-US" b="1" dirty="0"/>
              <a:t> </a:t>
            </a:r>
            <a:r>
              <a:rPr lang="en-US" b="1" dirty="0" err="1"/>
              <a:t>newname.proper_extension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896460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6644910-BD58-8741-9E9C-B54125C8E742}"/>
              </a:ext>
            </a:extLst>
          </p:cNvPr>
          <p:cNvSpPr txBox="1"/>
          <p:nvPr/>
        </p:nvSpPr>
        <p:spPr>
          <a:xfrm>
            <a:off x="129209" y="161981"/>
            <a:ext cx="11865441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After processing the files are no longer properly paired</a:t>
            </a:r>
          </a:p>
          <a:p>
            <a:r>
              <a:rPr lang="en-US" dirty="0"/>
              <a:t>	-most programs using paired end data require that the pairs in the two files, R1 and R2 be in the same order</a:t>
            </a:r>
          </a:p>
          <a:p>
            <a:r>
              <a:rPr lang="en-US" dirty="0"/>
              <a:t>	-your program will most likely quit or produce garbage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to tell</a:t>
            </a:r>
          </a:p>
          <a:p>
            <a:r>
              <a:rPr lang="en-US" dirty="0"/>
              <a:t>	-fast method</a:t>
            </a:r>
          </a:p>
          <a:p>
            <a:r>
              <a:rPr lang="en-US" dirty="0"/>
              <a:t>		</a:t>
            </a:r>
            <a:r>
              <a:rPr lang="en-US" b="1" dirty="0" err="1"/>
              <a:t>wc</a:t>
            </a:r>
            <a:r>
              <a:rPr lang="en-US" b="1" dirty="0"/>
              <a:t> -l r1file</a:t>
            </a:r>
          </a:p>
          <a:p>
            <a:r>
              <a:rPr lang="en-US" dirty="0"/>
              <a:t>		</a:t>
            </a:r>
            <a:r>
              <a:rPr lang="en-US" b="1" dirty="0" err="1"/>
              <a:t>wc</a:t>
            </a:r>
            <a:r>
              <a:rPr lang="en-US" b="1" dirty="0"/>
              <a:t> –l r2file</a:t>
            </a:r>
          </a:p>
          <a:p>
            <a:r>
              <a:rPr lang="en-US" dirty="0"/>
              <a:t>		-the files should have the same number of lines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Solution</a:t>
            </a:r>
          </a:p>
          <a:p>
            <a:r>
              <a:rPr lang="en-US" dirty="0"/>
              <a:t>	-use a trimming program that will preserve the order</a:t>
            </a:r>
          </a:p>
          <a:p>
            <a:r>
              <a:rPr lang="en-US" dirty="0"/>
              <a:t>		-check documentation and what options are available</a:t>
            </a:r>
          </a:p>
          <a:p>
            <a:r>
              <a:rPr lang="en-US" dirty="0"/>
              <a:t>		-if one of the reads is removed its pair in the other file will be removed</a:t>
            </a:r>
          </a:p>
          <a:p>
            <a:r>
              <a:rPr lang="en-US" dirty="0"/>
              <a:t>	-run a program on the file to make the paired-end files paired again</a:t>
            </a:r>
          </a:p>
          <a:p>
            <a:r>
              <a:rPr lang="en-US" dirty="0"/>
              <a:t>		-</a:t>
            </a:r>
            <a:r>
              <a:rPr lang="en-US" dirty="0" err="1"/>
              <a:t>fastq_pair</a:t>
            </a:r>
            <a:endParaRPr lang="en-US" dirty="0"/>
          </a:p>
          <a:p>
            <a:r>
              <a:rPr lang="en-US" dirty="0"/>
              <a:t>			</a:t>
            </a:r>
            <a:r>
              <a:rPr lang="en-CA" b="1" dirty="0" err="1"/>
              <a:t>fastq_pair</a:t>
            </a:r>
            <a:r>
              <a:rPr lang="en-CA" b="1" dirty="0"/>
              <a:t> file1.fastq file2.fastq</a:t>
            </a:r>
          </a:p>
          <a:p>
            <a:r>
              <a:rPr lang="en-CA" b="1" dirty="0"/>
              <a:t>		</a:t>
            </a:r>
            <a:r>
              <a:rPr lang="en-CA" dirty="0"/>
              <a:t>-</a:t>
            </a:r>
            <a:r>
              <a:rPr lang="en-CA" dirty="0" err="1"/>
              <a:t>bbmap</a:t>
            </a:r>
            <a:endParaRPr lang="en-CA" dirty="0"/>
          </a:p>
          <a:p>
            <a:r>
              <a:rPr lang="en-CA" b="1" dirty="0"/>
              <a:t>			</a:t>
            </a:r>
            <a:r>
              <a:rPr lang="en-CA" b="1" dirty="0" err="1"/>
              <a:t>repair.sh</a:t>
            </a:r>
            <a:r>
              <a:rPr lang="en-CA" b="1" dirty="0"/>
              <a:t>  in=aa in2=bb out=</a:t>
            </a:r>
            <a:r>
              <a:rPr lang="en-CA" b="1" dirty="0" err="1"/>
              <a:t>aanew</a:t>
            </a:r>
            <a:r>
              <a:rPr lang="en-CA" b="1" dirty="0"/>
              <a:t> out2=</a:t>
            </a:r>
            <a:r>
              <a:rPr lang="en-CA" b="1" dirty="0" err="1"/>
              <a:t>bbnew</a:t>
            </a:r>
            <a:r>
              <a:rPr lang="en-CA" b="1" dirty="0"/>
              <a:t> outs=singles repair=t -Xmx300m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023888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9EF3D34-BDBC-614C-B78A-4F9A2370FF2B}"/>
              </a:ext>
            </a:extLst>
          </p:cNvPr>
          <p:cNvSpPr txBox="1"/>
          <p:nvPr/>
        </p:nvSpPr>
        <p:spPr>
          <a:xfrm>
            <a:off x="1169043" y="798653"/>
            <a:ext cx="87504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 have contamination. How do I get rid of the reads?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66461E-8545-FA4D-A055-354B1E08DEB2}"/>
              </a:ext>
            </a:extLst>
          </p:cNvPr>
          <p:cNvSpPr txBox="1"/>
          <p:nvPr/>
        </p:nvSpPr>
        <p:spPr>
          <a:xfrm>
            <a:off x="740779" y="1530900"/>
            <a:ext cx="960698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Maybe a lot of your reads are derived from thing you don’t care about (now)</a:t>
            </a:r>
          </a:p>
          <a:p>
            <a:r>
              <a:rPr lang="en-US" dirty="0"/>
              <a:t>	-spike in </a:t>
            </a:r>
            <a:r>
              <a:rPr lang="en-US" dirty="0" err="1"/>
              <a:t>rna</a:t>
            </a:r>
            <a:endParaRPr lang="en-US" dirty="0"/>
          </a:p>
          <a:p>
            <a:r>
              <a:rPr lang="en-US" dirty="0"/>
              <a:t>	-rRNA</a:t>
            </a:r>
          </a:p>
          <a:p>
            <a:r>
              <a:rPr lang="en-US" dirty="0"/>
              <a:t>	-take up computational power and time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Solution</a:t>
            </a:r>
          </a:p>
          <a:p>
            <a:r>
              <a:rPr lang="en-US" dirty="0"/>
              <a:t>	-identify the sequence(s) you don’t care about</a:t>
            </a:r>
          </a:p>
          <a:p>
            <a:r>
              <a:rPr lang="en-US" dirty="0"/>
              <a:t>		-rRNA database</a:t>
            </a:r>
          </a:p>
          <a:p>
            <a:r>
              <a:rPr lang="en-US" dirty="0"/>
              <a:t>	-use a mapping program (bowtie2) to map all your reads against the library of sequences 	you don’t care about</a:t>
            </a:r>
          </a:p>
          <a:p>
            <a:r>
              <a:rPr lang="en-US" dirty="0"/>
              <a:t>	-make the output  those reads that don’t map successfully to your library of sequences you 	don’t care about</a:t>
            </a:r>
          </a:p>
          <a:p>
            <a:r>
              <a:rPr lang="en-US" dirty="0"/>
              <a:t>	-make sure the reduced output files (R1 and R2) are still in order and have the same 	number of reads</a:t>
            </a:r>
          </a:p>
        </p:txBody>
      </p:sp>
    </p:spTree>
    <p:extLst>
      <p:ext uri="{BB962C8B-B14F-4D97-AF65-F5344CB8AC3E}">
        <p14:creationId xmlns:p14="http://schemas.microsoft.com/office/powerpoint/2010/main" val="128939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1DC94CB-1D23-8148-80A2-DB1F40458406}"/>
              </a:ext>
            </a:extLst>
          </p:cNvPr>
          <p:cNvSpPr txBox="1"/>
          <p:nvPr/>
        </p:nvSpPr>
        <p:spPr>
          <a:xfrm>
            <a:off x="1384852" y="844826"/>
            <a:ext cx="9422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Questions?  Comments?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52093A-54A5-7348-A765-2A56E4B4FDDE}"/>
              </a:ext>
            </a:extLst>
          </p:cNvPr>
          <p:cNvSpPr txBox="1"/>
          <p:nvPr/>
        </p:nvSpPr>
        <p:spPr>
          <a:xfrm>
            <a:off x="959978" y="3629891"/>
            <a:ext cx="106959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Invite you to attend the ICG journal club</a:t>
            </a:r>
          </a:p>
          <a:p>
            <a:r>
              <a:rPr lang="en-US" dirty="0"/>
              <a:t>	- Tuesday, Nov 16</a:t>
            </a:r>
            <a:r>
              <a:rPr lang="en-US" baseline="30000" dirty="0"/>
              <a:t>th</a:t>
            </a:r>
            <a:r>
              <a:rPr lang="en-US" dirty="0"/>
              <a:t>, 1-2 pm</a:t>
            </a:r>
          </a:p>
          <a:p>
            <a:r>
              <a:rPr lang="en-US" dirty="0"/>
              <a:t>	-John Archibald presenting</a:t>
            </a:r>
          </a:p>
          <a:p>
            <a:r>
              <a:rPr lang="en-US" dirty="0"/>
              <a:t>	-Incomplete tricarboxylic acid cycle and proton gradient in </a:t>
            </a:r>
            <a:r>
              <a:rPr lang="en-US" i="1" dirty="0" err="1"/>
              <a:t>Pandoravirus</a:t>
            </a:r>
            <a:r>
              <a:rPr lang="en-US" i="1" dirty="0"/>
              <a:t> </a:t>
            </a:r>
            <a:r>
              <a:rPr lang="en-US" i="1" dirty="0" err="1"/>
              <a:t>massiliensis</a:t>
            </a:r>
            <a:r>
              <a:rPr lang="en-US" dirty="0"/>
              <a:t>: is it still a virus?</a:t>
            </a:r>
          </a:p>
        </p:txBody>
      </p:sp>
    </p:spTree>
    <p:extLst>
      <p:ext uri="{BB962C8B-B14F-4D97-AF65-F5344CB8AC3E}">
        <p14:creationId xmlns:p14="http://schemas.microsoft.com/office/powerpoint/2010/main" val="1597477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54F8BFA-53A0-5646-97C9-684603EBCFAF}"/>
              </a:ext>
            </a:extLst>
          </p:cNvPr>
          <p:cNvSpPr txBox="1"/>
          <p:nvPr/>
        </p:nvSpPr>
        <p:spPr>
          <a:xfrm>
            <a:off x="1109421" y="829783"/>
            <a:ext cx="1073802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 those using </a:t>
            </a:r>
            <a:r>
              <a:rPr lang="en-US" sz="2400" dirty="0" err="1"/>
              <a:t>perun</a:t>
            </a:r>
            <a:r>
              <a:rPr lang="en-US" sz="2400" dirty="0"/>
              <a:t>, remember to check for a </a:t>
            </a:r>
            <a:r>
              <a:rPr lang="en-US" sz="2400" dirty="0" err="1"/>
              <a:t>conda</a:t>
            </a:r>
            <a:r>
              <a:rPr lang="en-US" sz="2400" dirty="0"/>
              <a:t> environment for the programs</a:t>
            </a:r>
          </a:p>
          <a:p>
            <a:r>
              <a:rPr lang="en-US" sz="2400" dirty="0"/>
              <a:t>-</a:t>
            </a:r>
            <a:r>
              <a:rPr lang="en-US" sz="2400" dirty="0" err="1"/>
              <a:t>conda</a:t>
            </a:r>
            <a:r>
              <a:rPr lang="en-US" sz="2400" dirty="0"/>
              <a:t> info --</a:t>
            </a:r>
            <a:r>
              <a:rPr lang="en-US" sz="2400" dirty="0" err="1"/>
              <a:t>envs</a:t>
            </a:r>
            <a:r>
              <a:rPr lang="en-US" sz="2400" dirty="0"/>
              <a:t> |grep -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name_of_program</a:t>
            </a:r>
            <a:endParaRPr lang="en-US" sz="2400" dirty="0"/>
          </a:p>
          <a:p>
            <a:r>
              <a:rPr lang="en-US" sz="2400" dirty="0"/>
              <a:t>	-grep -</a:t>
            </a:r>
            <a:r>
              <a:rPr lang="en-US" sz="2400" dirty="0" err="1"/>
              <a:t>i</a:t>
            </a:r>
            <a:r>
              <a:rPr lang="en-US" sz="2400" dirty="0"/>
              <a:t> ignores case so you don’t have to worry about Trinity vs trinity</a:t>
            </a:r>
          </a:p>
          <a:p>
            <a:r>
              <a:rPr lang="en-US" sz="2400" dirty="0"/>
              <a:t>-can ask </a:t>
            </a:r>
            <a:r>
              <a:rPr lang="en-US" sz="2400" dirty="0" err="1"/>
              <a:t>Balagopal</a:t>
            </a:r>
            <a:r>
              <a:rPr lang="en-US" sz="2400" dirty="0"/>
              <a:t> to install/update</a:t>
            </a:r>
          </a:p>
          <a:p>
            <a:endParaRPr lang="en-US" sz="2400" dirty="0"/>
          </a:p>
          <a:p>
            <a:r>
              <a:rPr lang="en-US" sz="2400" dirty="0"/>
              <a:t>For those using compute Canada</a:t>
            </a:r>
          </a:p>
          <a:p>
            <a:r>
              <a:rPr lang="en-US" sz="2400" dirty="0"/>
              <a:t>	-can check </a:t>
            </a:r>
          </a:p>
          <a:p>
            <a:r>
              <a:rPr lang="en-US" sz="2400" dirty="0"/>
              <a:t>	</a:t>
            </a:r>
            <a:r>
              <a:rPr lang="en-US" sz="2400" dirty="0">
                <a:hlinkClick r:id="rId2"/>
              </a:rPr>
              <a:t>https://docs.computecanada.ca/wiki/Available_software</a:t>
            </a:r>
            <a:endParaRPr lang="en-US" sz="2400" dirty="0"/>
          </a:p>
          <a:p>
            <a:r>
              <a:rPr lang="en-US" sz="2400" dirty="0"/>
              <a:t>	-can ask for installation</a:t>
            </a:r>
          </a:p>
          <a:p>
            <a:endParaRPr lang="en-US" sz="2400" dirty="0"/>
          </a:p>
          <a:p>
            <a:r>
              <a:rPr lang="en-US" sz="2400" dirty="0"/>
              <a:t>Most programs run on the command line have limited help documents</a:t>
            </a:r>
          </a:p>
          <a:p>
            <a:r>
              <a:rPr lang="en-US" sz="2400" dirty="0" err="1"/>
              <a:t>name_of_program</a:t>
            </a:r>
            <a:r>
              <a:rPr lang="en-US" sz="2400" dirty="0"/>
              <a:t> -h (or -help or --h or --help)</a:t>
            </a:r>
          </a:p>
          <a:p>
            <a:endParaRPr lang="en-US" sz="2400" dirty="0"/>
          </a:p>
          <a:p>
            <a:r>
              <a:rPr lang="en-US" sz="2400" dirty="0"/>
              <a:t>Some of the programs mentioned may be available in Galaxy and </a:t>
            </a:r>
            <a:r>
              <a:rPr lang="en-US" sz="2400" dirty="0" err="1"/>
              <a:t>Geneious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13626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2F35FB2-D274-5947-AA4A-696C7727C9C2}"/>
              </a:ext>
            </a:extLst>
          </p:cNvPr>
          <p:cNvSpPr txBox="1"/>
          <p:nvPr/>
        </p:nvSpPr>
        <p:spPr>
          <a:xfrm>
            <a:off x="1208690" y="851338"/>
            <a:ext cx="95644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RNA-Seq data</a:t>
            </a:r>
          </a:p>
          <a:p>
            <a:endParaRPr lang="en-US" sz="2400" b="1" dirty="0"/>
          </a:p>
          <a:p>
            <a:r>
              <a:rPr lang="en-US" sz="2400" dirty="0"/>
              <a:t>	-Illumina reads</a:t>
            </a:r>
          </a:p>
          <a:p>
            <a:r>
              <a:rPr lang="en-US" sz="2400" dirty="0"/>
              <a:t>	-50 bps to 300 bps</a:t>
            </a:r>
          </a:p>
          <a:p>
            <a:r>
              <a:rPr lang="en-US" sz="2400" dirty="0"/>
              <a:t>	-RNA</a:t>
            </a:r>
          </a:p>
          <a:p>
            <a:r>
              <a:rPr lang="en-US" sz="2400" dirty="0"/>
              <a:t>		-mRNA</a:t>
            </a:r>
          </a:p>
          <a:p>
            <a:r>
              <a:rPr lang="en-US" sz="2400" dirty="0"/>
              <a:t>		-rRNA</a:t>
            </a:r>
          </a:p>
          <a:p>
            <a:r>
              <a:rPr lang="en-US" sz="2400" dirty="0"/>
              <a:t>		-small RNAs</a:t>
            </a:r>
          </a:p>
          <a:p>
            <a:r>
              <a:rPr lang="en-US" sz="2400" dirty="0"/>
              <a:t>	-paired-end</a:t>
            </a:r>
          </a:p>
          <a:p>
            <a:r>
              <a:rPr lang="en-US" sz="2400" dirty="0"/>
              <a:t>	-single-read</a:t>
            </a:r>
          </a:p>
        </p:txBody>
      </p:sp>
    </p:spTree>
    <p:extLst>
      <p:ext uri="{BB962C8B-B14F-4D97-AF65-F5344CB8AC3E}">
        <p14:creationId xmlns:p14="http://schemas.microsoft.com/office/powerpoint/2010/main" val="3906219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DC5A330-C347-7E4A-B736-7068A75AC5DB}"/>
              </a:ext>
            </a:extLst>
          </p:cNvPr>
          <p:cNvSpPr txBox="1"/>
          <p:nvPr/>
        </p:nvSpPr>
        <p:spPr>
          <a:xfrm>
            <a:off x="1037186" y="346302"/>
            <a:ext cx="10466173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Typically paired-end RNA-seq data comes from the sequencing </a:t>
            </a:r>
            <a:r>
              <a:rPr lang="en-US" sz="2400" dirty="0" err="1"/>
              <a:t>centre</a:t>
            </a:r>
            <a:r>
              <a:rPr lang="en-US" sz="2400" dirty="0"/>
              <a:t> as</a:t>
            </a:r>
          </a:p>
          <a:p>
            <a:r>
              <a:rPr lang="en-US" sz="2400" dirty="0"/>
              <a:t>-two separate </a:t>
            </a:r>
            <a:r>
              <a:rPr lang="en-US" sz="2400" dirty="0" err="1"/>
              <a:t>fastq</a:t>
            </a:r>
            <a:r>
              <a:rPr lang="en-US" sz="2400" dirty="0"/>
              <a:t> files</a:t>
            </a:r>
          </a:p>
          <a:p>
            <a:r>
              <a:rPr lang="en-US" sz="2400" dirty="0"/>
              <a:t>	-R1</a:t>
            </a:r>
          </a:p>
          <a:p>
            <a:r>
              <a:rPr lang="en-US" sz="2400" dirty="0"/>
              <a:t>		-forward reads</a:t>
            </a:r>
          </a:p>
          <a:p>
            <a:r>
              <a:rPr lang="en-US" sz="2400" dirty="0"/>
              <a:t>	-R2</a:t>
            </a:r>
          </a:p>
          <a:p>
            <a:r>
              <a:rPr lang="en-US" sz="2400" dirty="0"/>
              <a:t>		-reverse reads</a:t>
            </a:r>
          </a:p>
          <a:p>
            <a:endParaRPr lang="en-US" sz="2400" dirty="0"/>
          </a:p>
          <a:p>
            <a:r>
              <a:rPr lang="en-US" sz="2400" dirty="0"/>
              <a:t>A few </a:t>
            </a:r>
            <a:r>
              <a:rPr lang="en-US" sz="2400" dirty="0" err="1"/>
              <a:t>centres</a:t>
            </a:r>
            <a:r>
              <a:rPr lang="en-US" sz="2400" dirty="0"/>
              <a:t> provide the paired end data as a single interleaved </a:t>
            </a:r>
            <a:r>
              <a:rPr lang="en-US" sz="2400" dirty="0" err="1"/>
              <a:t>fastq</a:t>
            </a:r>
            <a:r>
              <a:rPr lang="en-US" sz="2400" dirty="0"/>
              <a:t> file</a:t>
            </a:r>
          </a:p>
          <a:p>
            <a:r>
              <a:rPr lang="en-US" sz="2400" dirty="0"/>
              <a:t>	-JGI</a:t>
            </a:r>
          </a:p>
          <a:p>
            <a:endParaRPr lang="en-US" sz="2400" dirty="0"/>
          </a:p>
          <a:p>
            <a:r>
              <a:rPr lang="en-US" sz="2400" dirty="0"/>
              <a:t>Some older  data sets have a single file with all R1 reads and then all R2 reads</a:t>
            </a:r>
          </a:p>
          <a:p>
            <a:r>
              <a:rPr lang="en-US" sz="2400" dirty="0"/>
              <a:t>	-SRA</a:t>
            </a:r>
          </a:p>
          <a:p>
            <a:r>
              <a:rPr lang="en-US" sz="2400" dirty="0"/>
              <a:t>	-probably makes sense to split them into R1 and R2 reads</a:t>
            </a:r>
          </a:p>
          <a:p>
            <a:r>
              <a:rPr lang="en-US" sz="2400" dirty="0"/>
              <a:t>		-find number of lines (</a:t>
            </a:r>
            <a:r>
              <a:rPr lang="en-US" sz="2400" dirty="0" err="1"/>
              <a:t>wc</a:t>
            </a:r>
            <a:r>
              <a:rPr lang="en-US" sz="2400" dirty="0"/>
              <a:t> -l filename)</a:t>
            </a:r>
          </a:p>
          <a:p>
            <a:r>
              <a:rPr lang="en-US" sz="2400" dirty="0"/>
              <a:t>		-divide the number of lines by 2</a:t>
            </a:r>
          </a:p>
          <a:p>
            <a:r>
              <a:rPr lang="en-US" sz="2400" dirty="0"/>
              <a:t>		head -(</a:t>
            </a:r>
            <a:r>
              <a:rPr lang="en-US" sz="2400" dirty="0" err="1"/>
              <a:t>number_of_lines</a:t>
            </a:r>
            <a:r>
              <a:rPr lang="en-US" sz="2400" dirty="0"/>
              <a:t>/2) &gt; R1_file.fastq</a:t>
            </a:r>
          </a:p>
          <a:p>
            <a:r>
              <a:rPr lang="en-US" sz="2400" dirty="0"/>
              <a:t>		tail -(</a:t>
            </a:r>
            <a:r>
              <a:rPr lang="en-US" sz="2400" dirty="0" err="1"/>
              <a:t>number_of_lines</a:t>
            </a:r>
            <a:r>
              <a:rPr lang="en-US" sz="2400" dirty="0"/>
              <a:t>/2) &gt; R2_file.fastq</a:t>
            </a:r>
          </a:p>
        </p:txBody>
      </p:sp>
    </p:spTree>
    <p:extLst>
      <p:ext uri="{BB962C8B-B14F-4D97-AF65-F5344CB8AC3E}">
        <p14:creationId xmlns:p14="http://schemas.microsoft.com/office/powerpoint/2010/main" val="1295987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EB31021-AC31-7044-8578-5D16177F0F6F}"/>
              </a:ext>
            </a:extLst>
          </p:cNvPr>
          <p:cNvGrpSpPr/>
          <p:nvPr/>
        </p:nvGrpSpPr>
        <p:grpSpPr>
          <a:xfrm>
            <a:off x="904460" y="586408"/>
            <a:ext cx="9201188" cy="2052862"/>
            <a:chOff x="357808" y="2345634"/>
            <a:chExt cx="9201188" cy="205286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ADDA945-6EBA-DB48-9C24-078D39D0D189}"/>
                </a:ext>
              </a:extLst>
            </p:cNvPr>
            <p:cNvSpPr txBox="1"/>
            <p:nvPr/>
          </p:nvSpPr>
          <p:spPr>
            <a:xfrm>
              <a:off x="357808" y="2459504"/>
              <a:ext cx="8699223" cy="193899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CA" sz="1000" dirty="0">
                  <a:solidFill>
                    <a:srgbClr val="000000"/>
                  </a:solidFill>
                  <a:effectLst/>
                  <a:latin typeface="Menlo" panose="020B0609030804020204" pitchFamily="49" charset="0"/>
                </a:rPr>
                <a:t>@A00516:246:HJV73DSX2:2:1101:</a:t>
              </a:r>
              <a:r>
                <a:rPr lang="en-CA" sz="1000" b="1" dirty="0">
                  <a:solidFill>
                    <a:srgbClr val="000000"/>
                  </a:solidFill>
                  <a:effectLst/>
                  <a:latin typeface="Menlo" panose="020B0609030804020204" pitchFamily="49" charset="0"/>
                </a:rPr>
                <a:t>2139</a:t>
              </a:r>
              <a:r>
                <a:rPr lang="en-CA" sz="1000" dirty="0">
                  <a:solidFill>
                    <a:srgbClr val="000000"/>
                  </a:solidFill>
                  <a:effectLst/>
                  <a:latin typeface="Menlo" panose="020B0609030804020204" pitchFamily="49" charset="0"/>
                </a:rPr>
                <a:t>:1000 </a:t>
              </a:r>
              <a:r>
                <a:rPr lang="en-CA" sz="1000" b="1" dirty="0">
                  <a:solidFill>
                    <a:srgbClr val="00B0F0"/>
                  </a:solidFill>
                  <a:effectLst/>
                  <a:latin typeface="Menlo" panose="020B0609030804020204" pitchFamily="49" charset="0"/>
                </a:rPr>
                <a:t>1</a:t>
              </a:r>
              <a:r>
                <a:rPr lang="en-CA" sz="1000" dirty="0">
                  <a:solidFill>
                    <a:srgbClr val="000000"/>
                  </a:solidFill>
                  <a:effectLst/>
                  <a:latin typeface="Menlo" panose="020B0609030804020204" pitchFamily="49" charset="0"/>
                </a:rPr>
                <a:t>:N:0:AGACCTTG+NCACGTAA</a:t>
              </a:r>
            </a:p>
            <a:p>
              <a:r>
                <a:rPr lang="en-CA" sz="1000" dirty="0">
                  <a:solidFill>
                    <a:srgbClr val="000000"/>
                  </a:solidFill>
                  <a:effectLst/>
                  <a:latin typeface="Menlo" panose="020B0609030804020204" pitchFamily="49" charset="0"/>
                </a:rPr>
                <a:t>NTGAAGTTCACTTATGTTACCATGCATTATCCACACGCTGGTCCGGGAATATTAACCCGGTTCCCTTTCGATAGGCGGCGCACATGGCGCCCTTGACACGG</a:t>
              </a:r>
            </a:p>
            <a:p>
              <a:r>
                <a:rPr lang="en-CA" sz="1000" dirty="0">
                  <a:solidFill>
                    <a:srgbClr val="000000"/>
                  </a:solidFill>
                  <a:effectLst/>
                  <a:latin typeface="Menlo" panose="020B0609030804020204" pitchFamily="49" charset="0"/>
                </a:rPr>
                <a:t>+</a:t>
              </a:r>
            </a:p>
            <a:p>
              <a:r>
                <a:rPr lang="en-CA" sz="1000" dirty="0">
                  <a:solidFill>
                    <a:srgbClr val="000000"/>
                  </a:solidFill>
                  <a:effectLst/>
                  <a:latin typeface="Menlo" panose="020B0609030804020204" pitchFamily="49" charset="0"/>
                </a:rPr>
                <a:t>#FFF:FFFFFFFFFFFFFFFFFFFFFFFFFFFFFFFFFFFFFFFFFFF,FFFFFFFFFFFFFFFFFFFFFFFFFFFFFFFFFFFFFFFFFFFFFFFFFFFF</a:t>
              </a:r>
            </a:p>
            <a:p>
              <a:r>
                <a:rPr lang="en-CA" sz="1000" dirty="0">
                  <a:solidFill>
                    <a:srgbClr val="000000"/>
                  </a:solidFill>
                  <a:effectLst/>
                  <a:latin typeface="Menlo" panose="020B0609030804020204" pitchFamily="49" charset="0"/>
                </a:rPr>
                <a:t>@A00516:246:HJV73DSX2:2:1101:</a:t>
              </a:r>
              <a:r>
                <a:rPr lang="en-CA" sz="1000" b="1" dirty="0">
                  <a:solidFill>
                    <a:srgbClr val="000000"/>
                  </a:solidFill>
                  <a:effectLst/>
                  <a:latin typeface="Menlo" panose="020B0609030804020204" pitchFamily="49" charset="0"/>
                </a:rPr>
                <a:t>2573</a:t>
              </a:r>
              <a:r>
                <a:rPr lang="en-CA" sz="1000" dirty="0">
                  <a:solidFill>
                    <a:srgbClr val="000000"/>
                  </a:solidFill>
                  <a:effectLst/>
                  <a:latin typeface="Menlo" panose="020B0609030804020204" pitchFamily="49" charset="0"/>
                </a:rPr>
                <a:t>:1000 </a:t>
              </a:r>
              <a:r>
                <a:rPr lang="en-CA" sz="1000" b="1" dirty="0">
                  <a:solidFill>
                    <a:srgbClr val="00B0F0"/>
                  </a:solidFill>
                  <a:effectLst/>
                  <a:latin typeface="Menlo" panose="020B0609030804020204" pitchFamily="49" charset="0"/>
                </a:rPr>
                <a:t>1</a:t>
              </a:r>
              <a:r>
                <a:rPr lang="en-CA" sz="1000" dirty="0">
                  <a:solidFill>
                    <a:srgbClr val="000000"/>
                  </a:solidFill>
                  <a:effectLst/>
                  <a:latin typeface="Menlo" panose="020B0609030804020204" pitchFamily="49" charset="0"/>
                </a:rPr>
                <a:t>:N:0:AGACCTTG+NCACGTAA</a:t>
              </a:r>
            </a:p>
            <a:p>
              <a:r>
                <a:rPr lang="en-CA" sz="1000" dirty="0">
                  <a:solidFill>
                    <a:srgbClr val="000000"/>
                  </a:solidFill>
                  <a:effectLst/>
                  <a:latin typeface="Menlo" panose="020B0609030804020204" pitchFamily="49" charset="0"/>
                </a:rPr>
                <a:t>NTCGTCTGCAAAAGATCTATCACTTCCAAAGTTTGAAATTGAGATTAGCCACAAAACCTTTGACGGTAAGAGCAGCTCGTATGCAACAGGGCCGAGACCTA</a:t>
              </a:r>
            </a:p>
            <a:p>
              <a:r>
                <a:rPr lang="en-CA" sz="1000" dirty="0">
                  <a:solidFill>
                    <a:srgbClr val="000000"/>
                  </a:solidFill>
                  <a:effectLst/>
                  <a:latin typeface="Menlo" panose="020B0609030804020204" pitchFamily="49" charset="0"/>
                </a:rPr>
                <a:t>+</a:t>
              </a:r>
            </a:p>
            <a:p>
              <a:r>
                <a:rPr lang="en-CA" sz="1000" dirty="0">
                  <a:solidFill>
                    <a:srgbClr val="000000"/>
                  </a:solidFill>
                  <a:effectLst/>
                  <a:latin typeface="Menlo" panose="020B0609030804020204" pitchFamily="49" charset="0"/>
                </a:rPr>
                <a:t>#FFFFFFFFFFFFFFFFFFFFFFFFFFFFFFFFFFFFFFFFFFFFFFFFFFFFFFFFFFFFFFFFFFF,FFFFFFFFFFFFFFFFFFFFFFFFFFFF:F:F</a:t>
              </a:r>
            </a:p>
            <a:p>
              <a:r>
                <a:rPr lang="en-CA" sz="1000" dirty="0">
                  <a:solidFill>
                    <a:srgbClr val="000000"/>
                  </a:solidFill>
                  <a:effectLst/>
                  <a:latin typeface="Menlo" panose="020B0609030804020204" pitchFamily="49" charset="0"/>
                </a:rPr>
                <a:t>@A00516:246:HJV73DSX2:2:1101:</a:t>
              </a:r>
              <a:r>
                <a:rPr lang="en-CA" sz="1000" b="1" dirty="0">
                  <a:solidFill>
                    <a:srgbClr val="000000"/>
                  </a:solidFill>
                  <a:effectLst/>
                  <a:latin typeface="Menlo" panose="020B0609030804020204" pitchFamily="49" charset="0"/>
                </a:rPr>
                <a:t>3803</a:t>
              </a:r>
              <a:r>
                <a:rPr lang="en-CA" sz="1000" dirty="0">
                  <a:solidFill>
                    <a:srgbClr val="000000"/>
                  </a:solidFill>
                  <a:effectLst/>
                  <a:latin typeface="Menlo" panose="020B0609030804020204" pitchFamily="49" charset="0"/>
                </a:rPr>
                <a:t>:1000 </a:t>
              </a:r>
              <a:r>
                <a:rPr lang="en-CA" sz="1000" b="1" dirty="0">
                  <a:solidFill>
                    <a:srgbClr val="00B0F0"/>
                  </a:solidFill>
                  <a:effectLst/>
                  <a:latin typeface="Menlo" panose="020B0609030804020204" pitchFamily="49" charset="0"/>
                </a:rPr>
                <a:t>1</a:t>
              </a:r>
              <a:r>
                <a:rPr lang="en-CA" sz="1000" dirty="0">
                  <a:solidFill>
                    <a:srgbClr val="000000"/>
                  </a:solidFill>
                  <a:effectLst/>
                  <a:latin typeface="Menlo" panose="020B0609030804020204" pitchFamily="49" charset="0"/>
                </a:rPr>
                <a:t>:N:0:AGACCTTG+NCACGTAA</a:t>
              </a:r>
            </a:p>
            <a:p>
              <a:r>
                <a:rPr lang="en-CA" sz="1000" dirty="0">
                  <a:solidFill>
                    <a:srgbClr val="000000"/>
                  </a:solidFill>
                  <a:effectLst/>
                  <a:latin typeface="Menlo" panose="020B0609030804020204" pitchFamily="49" charset="0"/>
                </a:rPr>
                <a:t>CCTGAGAATAGCTGACGTCAGCACCCTCCTTTTCTGCATCAAGCTCTTCAGCTGGATAGTTCTTCTTCCAGAATTGCACCTCGTCTTTCGAATACAACTTC</a:t>
              </a:r>
            </a:p>
            <a:p>
              <a:r>
                <a:rPr lang="en-CA" sz="1000" dirty="0">
                  <a:solidFill>
                    <a:srgbClr val="000000"/>
                  </a:solidFill>
                  <a:effectLst/>
                  <a:latin typeface="Menlo" panose="020B0609030804020204" pitchFamily="49" charset="0"/>
                </a:rPr>
                <a:t>+</a:t>
              </a:r>
            </a:p>
            <a:p>
              <a:r>
                <a:rPr lang="en-CA" sz="1000" dirty="0">
                  <a:solidFill>
                    <a:srgbClr val="000000"/>
                  </a:solidFill>
                  <a:effectLst/>
                  <a:latin typeface="Menlo" panose="020B0609030804020204" pitchFamily="49" charset="0"/>
                </a:rPr>
                <a:t>FFFFFFFFFFFFFFFFFFFFFF:FFFFFFFFFFFFFFFFFFFFFFFFFFFFFFFFFFFFFFFFFFFFFFFFFFFFFFFFFFF,FFFFFFFFFFFFFFFFFF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004288E-3048-294E-BBE1-F7BE0E79BD56}"/>
                </a:ext>
              </a:extLst>
            </p:cNvPr>
            <p:cNvSpPr txBox="1"/>
            <p:nvPr/>
          </p:nvSpPr>
          <p:spPr>
            <a:xfrm>
              <a:off x="5246087" y="2345634"/>
              <a:ext cx="8499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header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8BBF6D1-A9F8-3F4B-B57A-637D06CC4AA4}"/>
                </a:ext>
              </a:extLst>
            </p:cNvPr>
            <p:cNvSpPr txBox="1"/>
            <p:nvPr/>
          </p:nvSpPr>
          <p:spPr>
            <a:xfrm>
              <a:off x="8090452" y="2530300"/>
              <a:ext cx="10839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sequence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B585CD8-41D3-C540-9FB8-07A1FBA3902C}"/>
                </a:ext>
              </a:extLst>
            </p:cNvPr>
            <p:cNvSpPr txBox="1"/>
            <p:nvPr/>
          </p:nvSpPr>
          <p:spPr>
            <a:xfrm>
              <a:off x="542452" y="2714966"/>
              <a:ext cx="12121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Spacer line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1DEE938-DD72-A44D-84C6-3EFF52FCBDDC}"/>
                </a:ext>
              </a:extLst>
            </p:cNvPr>
            <p:cNvSpPr txBox="1"/>
            <p:nvPr/>
          </p:nvSpPr>
          <p:spPr>
            <a:xfrm>
              <a:off x="8090452" y="2785762"/>
              <a:ext cx="14685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quality scores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75D818BC-0DF0-4E43-B9CC-F87A6C555E2E}"/>
              </a:ext>
            </a:extLst>
          </p:cNvPr>
          <p:cNvSpPr txBox="1"/>
          <p:nvPr/>
        </p:nvSpPr>
        <p:spPr>
          <a:xfrm>
            <a:off x="387625" y="2969142"/>
            <a:ext cx="1148963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Fastq</a:t>
            </a:r>
            <a:r>
              <a:rPr lang="en-US" dirty="0"/>
              <a:t> files</a:t>
            </a:r>
          </a:p>
          <a:p>
            <a:r>
              <a:rPr lang="en-US" dirty="0"/>
              <a:t>-4 lines per read</a:t>
            </a:r>
          </a:p>
          <a:p>
            <a:r>
              <a:rPr lang="en-US" dirty="0"/>
              <a:t>	-line 1(header) starts with @ followed by a unique identifier</a:t>
            </a:r>
          </a:p>
          <a:p>
            <a:r>
              <a:rPr lang="en-US" dirty="0"/>
              <a:t>		-identifier usually followed by a space and additional information like  1 (R1) or 2 (R2), indexes</a:t>
            </a:r>
          </a:p>
          <a:p>
            <a:r>
              <a:rPr lang="en-US" dirty="0"/>
              <a:t>		-sometimes the identifier includes the 1 or 2 to designate R1 or R2 (/1 or /2)</a:t>
            </a:r>
          </a:p>
          <a:p>
            <a:r>
              <a:rPr lang="en-US" dirty="0"/>
              <a:t>		-other portions indicate instrument name, run </a:t>
            </a:r>
            <a:r>
              <a:rPr lang="en-US" dirty="0" err="1"/>
              <a:t>id,flowcell</a:t>
            </a:r>
            <a:r>
              <a:rPr lang="en-US" dirty="0"/>
              <a:t> </a:t>
            </a:r>
            <a:r>
              <a:rPr lang="en-US" dirty="0" err="1"/>
              <a:t>id,tile</a:t>
            </a:r>
            <a:r>
              <a:rPr lang="en-US" dirty="0"/>
              <a:t> number, x-cord of </a:t>
            </a:r>
            <a:r>
              <a:rPr lang="en-US" dirty="0" err="1"/>
              <a:t>cluster,y</a:t>
            </a:r>
            <a:r>
              <a:rPr lang="en-US" dirty="0"/>
              <a:t>-cord</a:t>
            </a:r>
          </a:p>
          <a:p>
            <a:r>
              <a:rPr lang="en-US" dirty="0"/>
              <a:t>	-line 2 – the sequence (A,C,G,T,N)</a:t>
            </a:r>
          </a:p>
          <a:p>
            <a:r>
              <a:rPr lang="en-US" dirty="0"/>
              <a:t>	-line 3 –a spacer line reserved for additional information, sometimes has copy of sequence</a:t>
            </a:r>
          </a:p>
          <a:p>
            <a:r>
              <a:rPr lang="en-US" dirty="0"/>
              <a:t>	-line 4 –quality scores -note that the sequence line and the quality score line should have the same 		number of characters</a:t>
            </a:r>
          </a:p>
        </p:txBody>
      </p:sp>
    </p:spTree>
    <p:extLst>
      <p:ext uri="{BB962C8B-B14F-4D97-AF65-F5344CB8AC3E}">
        <p14:creationId xmlns:p14="http://schemas.microsoft.com/office/powerpoint/2010/main" val="41821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1BB003C-02B8-5D4A-8F0B-DCAD0BFC37E9}"/>
              </a:ext>
            </a:extLst>
          </p:cNvPr>
          <p:cNvSpPr txBox="1"/>
          <p:nvPr/>
        </p:nvSpPr>
        <p:spPr>
          <a:xfrm>
            <a:off x="487017" y="1828800"/>
            <a:ext cx="9575057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>
                <a:solidFill>
                  <a:srgbClr val="FF000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@A00516:246:HJV73DSX2:2:1101:1108:1000 </a:t>
            </a:r>
            <a:r>
              <a:rPr lang="en-CA" sz="1200" b="1" dirty="0">
                <a:solidFill>
                  <a:srgbClr val="00B0F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1</a:t>
            </a:r>
            <a:r>
              <a:rPr lang="en-CA" sz="12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:N:0:AGGATAGC+NACCTTGG</a:t>
            </a:r>
          </a:p>
          <a:p>
            <a:r>
              <a:rPr lang="en-CA" sz="12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NGAGAGATCAACTTCTTGAGGCGTGCTTGAAATTGTGCCTCTGCGAGAGGTTGGGACCATGATGCGAACCGGAGCTCGCTTGTCGTCAGGTTAATGTTCTG</a:t>
            </a:r>
          </a:p>
          <a:p>
            <a:r>
              <a:rPr lang="en-CA" sz="12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+</a:t>
            </a:r>
          </a:p>
          <a:p>
            <a:r>
              <a:rPr lang="en-CA" sz="12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#F:FFF:FF:FFFFFFFFFFFFF:FF:,F:F:FFF,FFFFFFFFF:FFFF,,FFF,FF:FFFFFFFFFFF,FFF,:FFF,,,:FF,F,,FFFF::,,,F,F</a:t>
            </a:r>
          </a:p>
          <a:p>
            <a:r>
              <a:rPr lang="en-CA" sz="1200" dirty="0">
                <a:solidFill>
                  <a:srgbClr val="FF000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@A00516:246:HJV73DSX2:2:1101:1108:1000</a:t>
            </a:r>
            <a:r>
              <a:rPr lang="en-CA" sz="12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CA" sz="1200" b="1" dirty="0">
                <a:solidFill>
                  <a:srgbClr val="00B0F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2</a:t>
            </a:r>
            <a:r>
              <a:rPr lang="en-CA" sz="12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:N:0:AGGATAGC+NACCTTGG</a:t>
            </a:r>
          </a:p>
          <a:p>
            <a:r>
              <a:rPr lang="en-CA" sz="12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AACAATCAACAGTTGATGGTAACATGCCCTCCTGGTGTACGACCAGGCATGCAGGTGCAATACACTCCGAAAATTAACATGACGAAAAGCGATCTCAGGTT</a:t>
            </a:r>
          </a:p>
          <a:p>
            <a:r>
              <a:rPr lang="en-CA" sz="12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+</a:t>
            </a:r>
          </a:p>
          <a:p>
            <a:r>
              <a:rPr lang="en-CA" sz="12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F,FF,:F:FFFF:FFFFF:FFF:FFFFFF::FF:FF:F:,FF:FF:FFFFFF:FF::::,:FF:F:F,FF,,FF:FF:F:FFFF:F:FFFF:,FF:,FF,:</a:t>
            </a:r>
          </a:p>
          <a:p>
            <a:r>
              <a:rPr lang="en-CA" sz="1200" dirty="0">
                <a:solidFill>
                  <a:srgbClr val="FF000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@A00516:246:HJV73DSX2:2:1101:1904:1000</a:t>
            </a:r>
            <a:r>
              <a:rPr lang="en-CA" sz="12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CA" sz="1200" b="1" dirty="0">
                <a:solidFill>
                  <a:srgbClr val="00B0F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1</a:t>
            </a:r>
            <a:r>
              <a:rPr lang="en-CA" sz="12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:N:0:AGGATAGC+NACCTTGG</a:t>
            </a:r>
          </a:p>
          <a:p>
            <a:r>
              <a:rPr lang="en-CA" sz="12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NTTGTTCCATCGGGAAGCTCGAGGAGCCCTTGCTGAAAGTAGTGAATGATTGCGTTGGCGAACTCCTCCTCCTCGAGCGACCACTTTCCCTTGCGTTCAGC</a:t>
            </a:r>
          </a:p>
          <a:p>
            <a:r>
              <a:rPr lang="en-CA" sz="12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+</a:t>
            </a:r>
          </a:p>
          <a:p>
            <a:r>
              <a:rPr lang="en-CA" sz="12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#FFFFFFFFFFFFFFFFFFFFFFFFFFFFFFFFFFFFFFFFFFFFFFFFFFFFFFFFFFFF,FFFFFFFFFFFFFFFFFFFFFFF:FFFFFFFFFFFFFFF</a:t>
            </a:r>
          </a:p>
          <a:p>
            <a:r>
              <a:rPr lang="en-CA" sz="1200" dirty="0">
                <a:solidFill>
                  <a:srgbClr val="FF000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@A00516:246:HJV73DSX2:2:1101:1904:1000</a:t>
            </a:r>
            <a:r>
              <a:rPr lang="en-CA" sz="12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CA" sz="1200" b="1" dirty="0">
                <a:solidFill>
                  <a:srgbClr val="00B0F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2</a:t>
            </a:r>
            <a:r>
              <a:rPr lang="en-CA" sz="12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:N:0:AGGATAGC+NACCTTGG</a:t>
            </a:r>
          </a:p>
          <a:p>
            <a:r>
              <a:rPr lang="en-CA" sz="12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GTCACAAAAGCCTGAGCTGTGATCACGAGGTGTGGCATGGACCGTCCCTCGGCGAGCTATGACAGCCTCGCGTCTTCTGAAATGAGTGAAGACTCGAGCAA</a:t>
            </a:r>
          </a:p>
          <a:p>
            <a:r>
              <a:rPr lang="en-CA" sz="12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+</a:t>
            </a:r>
          </a:p>
          <a:p>
            <a:r>
              <a:rPr lang="en-CA" sz="12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FFFFFFFFFFFFFFFFFFFFFFFF:FFFFFFFFFFFFFFFFFFFFFFFFFFFF:FFFFFFFFFFFFFFFFF:FFFFFFFF:F,FFFFFFFFFFFFFF:,F:</a:t>
            </a:r>
          </a:p>
          <a:p>
            <a:endParaRPr lang="en-CA" sz="1200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endParaRPr lang="en-US" sz="1200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DF547A-E109-814E-B477-CC3E44367F1B}"/>
              </a:ext>
            </a:extLst>
          </p:cNvPr>
          <p:cNvSpPr txBox="1"/>
          <p:nvPr/>
        </p:nvSpPr>
        <p:spPr>
          <a:xfrm>
            <a:off x="974035" y="516835"/>
            <a:ext cx="84482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Interleaved </a:t>
            </a:r>
            <a:r>
              <a:rPr lang="en-US" dirty="0" err="1"/>
              <a:t>fastq</a:t>
            </a:r>
            <a:r>
              <a:rPr lang="en-US" dirty="0"/>
              <a:t> files</a:t>
            </a:r>
          </a:p>
          <a:p>
            <a:r>
              <a:rPr lang="en-US" dirty="0"/>
              <a:t>	-R1 read pair followed immediately by R2 read pair</a:t>
            </a:r>
          </a:p>
        </p:txBody>
      </p:sp>
    </p:spTree>
    <p:extLst>
      <p:ext uri="{BB962C8B-B14F-4D97-AF65-F5344CB8AC3E}">
        <p14:creationId xmlns:p14="http://schemas.microsoft.com/office/powerpoint/2010/main" val="4167404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426EBC5-C866-7245-A58B-9D279AEAF6FB}"/>
              </a:ext>
            </a:extLst>
          </p:cNvPr>
          <p:cNvSpPr txBox="1"/>
          <p:nvPr/>
        </p:nvSpPr>
        <p:spPr>
          <a:xfrm>
            <a:off x="1986482" y="575127"/>
            <a:ext cx="8575589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RNA-seq processing</a:t>
            </a:r>
          </a:p>
          <a:p>
            <a:r>
              <a:rPr lang="en-US" sz="2400" dirty="0"/>
              <a:t>	-QC (quality control)</a:t>
            </a:r>
          </a:p>
          <a:p>
            <a:r>
              <a:rPr lang="en-US" sz="2400" dirty="0"/>
              <a:t>		-length</a:t>
            </a:r>
          </a:p>
          <a:p>
            <a:r>
              <a:rPr lang="en-US" sz="2400" dirty="0"/>
              <a:t>		-quality</a:t>
            </a:r>
          </a:p>
          <a:p>
            <a:r>
              <a:rPr lang="en-US" sz="2400" dirty="0"/>
              <a:t>		-level of duplication/redundancy</a:t>
            </a:r>
          </a:p>
          <a:p>
            <a:r>
              <a:rPr lang="en-US" sz="2400" dirty="0"/>
              <a:t>		</a:t>
            </a:r>
          </a:p>
          <a:p>
            <a:r>
              <a:rPr lang="en-US" sz="2400" dirty="0"/>
              <a:t>	-Trimming</a:t>
            </a:r>
          </a:p>
          <a:p>
            <a:r>
              <a:rPr lang="en-US" sz="2400" dirty="0"/>
              <a:t>		-removing adapter sequences</a:t>
            </a:r>
          </a:p>
          <a:p>
            <a:r>
              <a:rPr lang="en-US" sz="2400" dirty="0"/>
              <a:t>		-removing poor quality</a:t>
            </a:r>
          </a:p>
          <a:p>
            <a:r>
              <a:rPr lang="en-US" sz="2400" dirty="0"/>
              <a:t>		-removing bad sequences</a:t>
            </a:r>
          </a:p>
          <a:p>
            <a:r>
              <a:rPr lang="en-US" sz="2400" dirty="0"/>
              <a:t>		-removing short sequences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557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5731B96-BA19-D74A-A404-546EC24711C2}"/>
              </a:ext>
            </a:extLst>
          </p:cNvPr>
          <p:cNvSpPr txBox="1"/>
          <p:nvPr/>
        </p:nvSpPr>
        <p:spPr>
          <a:xfrm>
            <a:off x="1248032" y="778476"/>
            <a:ext cx="993483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QC (quality control)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Most widely used QC program for Illumina reads</a:t>
            </a:r>
          </a:p>
          <a:p>
            <a:r>
              <a:rPr lang="en-US" sz="2400" dirty="0"/>
              <a:t>	-</a:t>
            </a:r>
            <a:r>
              <a:rPr lang="en-US" sz="2400" dirty="0" err="1"/>
              <a:t>FastQC</a:t>
            </a:r>
            <a:endParaRPr lang="en-US" sz="2400" dirty="0"/>
          </a:p>
          <a:p>
            <a:r>
              <a:rPr lang="en-US" sz="2400" dirty="0"/>
              <a:t>	https://</a:t>
            </a:r>
            <a:r>
              <a:rPr lang="en-US" sz="2400" dirty="0" err="1"/>
              <a:t>www.bioinformatics.babraham.ac.uk</a:t>
            </a:r>
            <a:r>
              <a:rPr lang="en-US" sz="2400" dirty="0"/>
              <a:t>/projects/</a:t>
            </a:r>
            <a:r>
              <a:rPr lang="en-US" sz="2400" dirty="0" err="1"/>
              <a:t>fastqc</a:t>
            </a:r>
            <a:r>
              <a:rPr lang="en-US" sz="2400" dirty="0"/>
              <a:t>/</a:t>
            </a:r>
          </a:p>
          <a:p>
            <a:r>
              <a:rPr lang="en-US" sz="2400" dirty="0"/>
              <a:t>	-graphical interface</a:t>
            </a:r>
          </a:p>
          <a:p>
            <a:r>
              <a:rPr lang="en-US" sz="2400" dirty="0"/>
              <a:t>	-command line</a:t>
            </a:r>
          </a:p>
          <a:p>
            <a:r>
              <a:rPr lang="en-US" sz="2400" dirty="0"/>
              <a:t>		-generates html files for visual inspection</a:t>
            </a:r>
          </a:p>
        </p:txBody>
      </p:sp>
    </p:spTree>
    <p:extLst>
      <p:ext uri="{BB962C8B-B14F-4D97-AF65-F5344CB8AC3E}">
        <p14:creationId xmlns:p14="http://schemas.microsoft.com/office/powerpoint/2010/main" val="26697315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7384</TotalTime>
  <Words>2723</Words>
  <Application>Microsoft Macintosh PowerPoint</Application>
  <PresentationFormat>Widescreen</PresentationFormat>
  <Paragraphs>369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Calibri Light</vt:lpstr>
      <vt:lpstr>Menlo</vt:lpstr>
      <vt:lpstr>Open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Curtis</dc:creator>
  <cp:lastModifiedBy>Bruce Curtis</cp:lastModifiedBy>
  <cp:revision>39</cp:revision>
  <dcterms:created xsi:type="dcterms:W3CDTF">2021-10-27T18:56:23Z</dcterms:created>
  <dcterms:modified xsi:type="dcterms:W3CDTF">2021-11-02T15:45:43Z</dcterms:modified>
</cp:coreProperties>
</file>