
<file path=[Content_Types].xml><?xml version="1.0" encoding="utf-8"?>
<Types xmlns="http://schemas.openxmlformats.org/package/2006/content-types">
  <Default Extension="(null)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  <p:sldId id="256" r:id="rId4"/>
    <p:sldId id="266" r:id="rId5"/>
    <p:sldId id="258" r:id="rId6"/>
    <p:sldId id="267" r:id="rId7"/>
    <p:sldId id="259" r:id="rId8"/>
    <p:sldId id="260" r:id="rId9"/>
    <p:sldId id="261" r:id="rId10"/>
    <p:sldId id="257" r:id="rId11"/>
    <p:sldId id="271" r:id="rId12"/>
    <p:sldId id="270" r:id="rId13"/>
    <p:sldId id="262" r:id="rId14"/>
    <p:sldId id="272" r:id="rId15"/>
    <p:sldId id="268" r:id="rId16"/>
    <p:sldId id="269" r:id="rId17"/>
    <p:sldId id="26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7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65E06-DC78-FA45-9DE7-697910E3B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00EDC7-6285-1C47-9242-E7527B8CB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00DA5-7CF5-FF4C-8F67-5DFB8AB4C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3A6FB-735D-0448-B4A2-C13B0FB6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BF99E-7C11-3942-8813-8EFD2C30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7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F6C3E-6CE8-A945-9254-46190E6A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AE8FC-24F6-9342-9ADC-7839C6716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923F2-DE08-3A4C-9C92-DD8E4A0F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378B7-3508-2F47-8A1E-ABB020D4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06399-D5D7-BD46-956A-68130CAD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7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083DA8-BEC7-6A41-9DAB-071859A05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2BA557-A047-1446-9D34-A4B4DDF0A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4D236-29AB-7145-9286-519EF0EA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48C78-F712-954E-90C1-04CAD2D2E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99BA1-3240-B34D-B819-1AF0C167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37A2F-99A3-E040-AA51-0DDCE766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C3865-F67B-4844-8D4B-151EB9D0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72EF8-2A30-5344-9111-DE542E83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2BC60-D4B6-9945-8189-262C5244E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3614-9C00-4044-8EB9-A684C7CA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6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2940D-3941-934F-B485-B874CE8C8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A3A67-7D0A-A740-83B0-32686C407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1CD19-2757-4E4C-A39A-265BDFE6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A98B4-5AC5-1749-BE43-98E2A1FC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AD69F-2386-EC44-B1C3-71E9B5D5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4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36A4-CD1C-0749-A50D-354638477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C7651-CAB5-184C-95B9-A527ED972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DB3C1D-9833-EF49-B0FF-483C90D43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41C81-338C-E448-A25D-5F5FD1F3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59E0D-4A93-6647-9FD5-BD6F4935A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4A6D-8AC9-F248-ABAB-ED9AE1E8C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4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7C892-E0A8-884C-AC04-42E49FFF2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9450C-52A0-1B43-B5C3-5FDBF53CA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B4E5B-36EA-344A-9632-FEBCC999F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01B630-77FF-0549-9002-718C02662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90443B-43F9-E140-8EEF-852A860BD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EC8011-D027-4242-B8CB-D3E326CF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711C9-08EC-FB4A-8C62-B7C6EA92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51CC2-4906-AD43-92AA-D2BD5C3F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8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98B46-1BEA-304F-BA0D-7B378DC9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D00E9-7590-D541-A98C-75E4E1D5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F3078-2672-3944-BE44-1108CC38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FB8F0-EAA0-9A44-BFF3-9BF83221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6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F98C6A-FEE7-8846-A9CB-4613C79C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AEA39-7866-3344-87AE-F543CFDA2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9E071-2A0D-1F4F-A5E5-D6636E76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7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44B24-F56D-634B-A676-8981204C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D646B-EC05-714D-9706-E8242BA65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AA719-EAAC-C145-90DD-E4BEDDF66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FB471-7E0C-004D-B359-27662D50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8655-EE57-3145-BF3C-39AD4E1EB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E53BD5-8283-C44F-9408-51CF0C16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9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44BD3-21FF-3840-AEBB-11984E69A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56CDCE-479F-4846-9255-CC7E7132B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A58A0-6020-404D-BF3A-EE24A4D49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87DA5-972B-074C-A0CC-F3C94FBE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D5537-B291-D04C-82A2-D9692586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CA0B0-7EE9-614E-AB21-014DE1C6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0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49743-A2FA-8442-90B1-545ADD3C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CD817-B9DB-E24F-BD1F-8100088B2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E216B-AA0A-6C40-ACB8-31FDFEC9A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D68BB-3905-F144-A83F-DD95D8596A35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8FA6F-0375-8E44-B2EA-80BD528E62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60BBA-15B4-4947-95F7-AE8E6352F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2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tp.ncbi.nlm.nih.gov/blast/db/LSU_eukaryote_rRNA.tar.gz" TargetMode="External"/><Relationship Id="rId2" Type="http://schemas.openxmlformats.org/officeDocument/2006/relationships/hyperlink" Target="https://ftp.ncbi.nlm.nih.gov/blast/db/SSU_eukaryote_rRNA.tar.g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cb.jhu.edu/software/kraken/" TargetMode="External"/><Relationship Id="rId5" Type="http://schemas.openxmlformats.org/officeDocument/2006/relationships/hyperlink" Target="https://ftp.ncbi.nlm.nih.gov/blast/db/16S_ribosomal_RNA.tar.gz" TargetMode="External"/><Relationship Id="rId4" Type="http://schemas.openxmlformats.org/officeDocument/2006/relationships/hyperlink" Target="https://ftp.ncbi.nlm.nih.gov/blast/db/LSU_prokaryote_rRNA.tar.gz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erun.biochem.dal.ca/downloads/icgvideo/TAT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(null)"/><Relationship Id="rId2" Type="http://schemas.openxmlformats.org/officeDocument/2006/relationships/image" Target="../media/image2.(null)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D86A92-BB4B-DB48-B1AF-A4DFD2D8DDF2}"/>
              </a:ext>
            </a:extLst>
          </p:cNvPr>
          <p:cNvSpPr txBox="1"/>
          <p:nvPr/>
        </p:nvSpPr>
        <p:spPr>
          <a:xfrm>
            <a:off x="704194" y="704193"/>
            <a:ext cx="100794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Assembling RNA-Seq data</a:t>
            </a:r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ICG Tips and Tricks Series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November 30, 2021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70AEF93-F022-044A-8481-3E478273D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62" y="5436045"/>
            <a:ext cx="3336324" cy="108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65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C52670-0CA2-CE4A-997D-39701C5D4486}"/>
              </a:ext>
            </a:extLst>
          </p:cNvPr>
          <p:cNvSpPr txBox="1"/>
          <p:nvPr/>
        </p:nvSpPr>
        <p:spPr>
          <a:xfrm>
            <a:off x="1444093" y="1185787"/>
            <a:ext cx="101943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Sources of contamination</a:t>
            </a:r>
          </a:p>
          <a:p>
            <a:r>
              <a:rPr lang="en-US" dirty="0"/>
              <a:t>	-rRNA (significant, even after rRNA depletion)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-transcripts you don’t care about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-species you don’t care about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to remove?</a:t>
            </a:r>
          </a:p>
          <a:p>
            <a:r>
              <a:rPr lang="en-US" dirty="0"/>
              <a:t>	-at the read stage</a:t>
            </a:r>
          </a:p>
          <a:p>
            <a:r>
              <a:rPr lang="en-US" dirty="0"/>
              <a:t>		-reduce the read numbers = reduced computational power and time</a:t>
            </a:r>
          </a:p>
          <a:p>
            <a:r>
              <a:rPr lang="en-US" dirty="0"/>
              <a:t>	-at the contig stage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6B6AD1-7AA2-4D45-8A77-F531FB1D2D01}"/>
              </a:ext>
            </a:extLst>
          </p:cNvPr>
          <p:cNvSpPr txBox="1"/>
          <p:nvPr/>
        </p:nvSpPr>
        <p:spPr>
          <a:xfrm>
            <a:off x="1674128" y="197993"/>
            <a:ext cx="6993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Removal of “contaminants”</a:t>
            </a:r>
          </a:p>
        </p:txBody>
      </p:sp>
    </p:spTree>
    <p:extLst>
      <p:ext uri="{BB962C8B-B14F-4D97-AF65-F5344CB8AC3E}">
        <p14:creationId xmlns:p14="http://schemas.microsoft.com/office/powerpoint/2010/main" val="501527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53294C6-1F0A-224C-8A24-5CA714009A23}"/>
              </a:ext>
            </a:extLst>
          </p:cNvPr>
          <p:cNvSpPr txBox="1"/>
          <p:nvPr/>
        </p:nvSpPr>
        <p:spPr>
          <a:xfrm>
            <a:off x="800100" y="464820"/>
            <a:ext cx="1022604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Bioinformatic removal</a:t>
            </a:r>
          </a:p>
          <a:p>
            <a:r>
              <a:rPr lang="en-US" dirty="0"/>
              <a:t>	-map all the reads to a database of unwanted sequences</a:t>
            </a:r>
          </a:p>
          <a:p>
            <a:r>
              <a:rPr lang="en-US" dirty="0"/>
              <a:t>			--rRNA (significant, even after rRNA depletion)</a:t>
            </a:r>
          </a:p>
          <a:p>
            <a:r>
              <a:rPr lang="en-US" dirty="0"/>
              <a:t>				-https://</a:t>
            </a:r>
            <a:r>
              <a:rPr lang="en-US" dirty="0" err="1"/>
              <a:t>ftp.ncbi.nlm.nih.gov</a:t>
            </a:r>
            <a:r>
              <a:rPr lang="en-US" dirty="0"/>
              <a:t>/blast/</a:t>
            </a:r>
            <a:r>
              <a:rPr lang="en-US" dirty="0" err="1"/>
              <a:t>db</a:t>
            </a:r>
            <a:r>
              <a:rPr lang="en-US" dirty="0"/>
              <a:t>/</a:t>
            </a:r>
          </a:p>
          <a:p>
            <a:r>
              <a:rPr lang="en-US" dirty="0"/>
              <a:t>					</a:t>
            </a:r>
            <a:r>
              <a:rPr lang="en-CA" dirty="0">
                <a:hlinkClick r:id="rId2"/>
              </a:rPr>
              <a:t>SSU_eukaryote_rRNA.tar.gz</a:t>
            </a:r>
            <a:endParaRPr lang="en-CA" dirty="0"/>
          </a:p>
          <a:p>
            <a:r>
              <a:rPr lang="en-CA" dirty="0"/>
              <a:t>					</a:t>
            </a:r>
            <a:r>
              <a:rPr lang="en-CA" dirty="0">
                <a:hlinkClick r:id="rId3"/>
              </a:rPr>
              <a:t>LSU_eukaryote_rRNA.tar.gz</a:t>
            </a:r>
            <a:endParaRPr lang="en-CA" dirty="0"/>
          </a:p>
          <a:p>
            <a:r>
              <a:rPr lang="en-CA" dirty="0"/>
              <a:t>					</a:t>
            </a:r>
            <a:r>
              <a:rPr lang="en-CA" dirty="0">
                <a:hlinkClick r:id="rId4"/>
              </a:rPr>
              <a:t>LSU_prokaryote_rRNA.tar.gz</a:t>
            </a:r>
            <a:r>
              <a:rPr lang="en-CA" dirty="0"/>
              <a:t> </a:t>
            </a:r>
          </a:p>
          <a:p>
            <a:r>
              <a:rPr lang="en-CA" dirty="0"/>
              <a:t>					</a:t>
            </a:r>
            <a:r>
              <a:rPr lang="en-CA" dirty="0">
                <a:hlinkClick r:id="rId5"/>
              </a:rPr>
              <a:t>16S_ribosomal_RNA.tar.gz</a:t>
            </a:r>
            <a:endParaRPr lang="en-US" dirty="0"/>
          </a:p>
          <a:p>
            <a:endParaRPr lang="en-US" dirty="0"/>
          </a:p>
          <a:p>
            <a:r>
              <a:rPr lang="en-US" dirty="0"/>
              <a:t>			-human genome</a:t>
            </a:r>
          </a:p>
          <a:p>
            <a:r>
              <a:rPr lang="en-US" dirty="0"/>
              <a:t>			-specific unwanted sequences/genomes</a:t>
            </a:r>
          </a:p>
          <a:p>
            <a:r>
              <a:rPr lang="en-US" dirty="0"/>
              <a:t>		-just keep the reads that didn’t map</a:t>
            </a:r>
          </a:p>
          <a:p>
            <a:r>
              <a:rPr lang="en-US" dirty="0"/>
              <a:t>			-</a:t>
            </a:r>
            <a:r>
              <a:rPr lang="en-US" dirty="0" err="1"/>
              <a:t>eg</a:t>
            </a:r>
            <a:r>
              <a:rPr lang="en-US" dirty="0"/>
              <a:t> hisat2 option </a:t>
            </a:r>
            <a:r>
              <a:rPr lang="en-CA" dirty="0"/>
              <a:t>--un-conc</a:t>
            </a:r>
          </a:p>
          <a:p>
            <a:r>
              <a:rPr lang="en-CA" dirty="0"/>
              <a:t>			-</a:t>
            </a:r>
            <a:r>
              <a:rPr lang="en-CA" dirty="0" err="1"/>
              <a:t>eg</a:t>
            </a:r>
            <a:r>
              <a:rPr lang="en-CA" dirty="0"/>
              <a:t> STAR --</a:t>
            </a:r>
            <a:r>
              <a:rPr lang="en-CA" dirty="0" err="1"/>
              <a:t>outReadsUnmapped</a:t>
            </a:r>
            <a:endParaRPr lang="en-US" dirty="0"/>
          </a:p>
          <a:p>
            <a:r>
              <a:rPr lang="en-US" dirty="0"/>
              <a:t>		-remove reads based on the mapping results</a:t>
            </a:r>
          </a:p>
          <a:p>
            <a:r>
              <a:rPr lang="en-US" dirty="0"/>
              <a:t>		 -if the unwanted sequences are not 100% known may need to adjust the parameters</a:t>
            </a:r>
          </a:p>
          <a:p>
            <a:r>
              <a:rPr lang="en-US" dirty="0"/>
              <a:t>	-specialized software for classification</a:t>
            </a:r>
          </a:p>
          <a:p>
            <a:r>
              <a:rPr lang="en-US" dirty="0"/>
              <a:t>		-Kraken </a:t>
            </a:r>
            <a:r>
              <a:rPr lang="en-US" dirty="0">
                <a:hlinkClick r:id="rId6"/>
              </a:rPr>
              <a:t>http://ccb.jhu.edu/software/kraken/</a:t>
            </a:r>
            <a:endParaRPr lang="en-US" dirty="0"/>
          </a:p>
          <a:p>
            <a:r>
              <a:rPr lang="en-US" dirty="0"/>
              <a:t>	 -can be done after assembly</a:t>
            </a:r>
          </a:p>
        </p:txBody>
      </p:sp>
    </p:spTree>
    <p:extLst>
      <p:ext uri="{BB962C8B-B14F-4D97-AF65-F5344CB8AC3E}">
        <p14:creationId xmlns:p14="http://schemas.microsoft.com/office/powerpoint/2010/main" val="1323505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D91A9107-1AC0-B447-A5C0-65D04DE64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1126"/>
            <a:ext cx="12192000" cy="25843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3876AD-36C3-154C-B376-952542A90A92}"/>
              </a:ext>
            </a:extLst>
          </p:cNvPr>
          <p:cNvSpPr txBox="1"/>
          <p:nvPr/>
        </p:nvSpPr>
        <p:spPr>
          <a:xfrm>
            <a:off x="1532237" y="654908"/>
            <a:ext cx="42241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Normalization (Trinity example)</a:t>
            </a:r>
          </a:p>
          <a:p>
            <a:endParaRPr lang="en-US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DBE12C-BD82-F74B-8BD5-91B7A10AB0E5}"/>
              </a:ext>
            </a:extLst>
          </p:cNvPr>
          <p:cNvSpPr txBox="1"/>
          <p:nvPr/>
        </p:nvSpPr>
        <p:spPr>
          <a:xfrm>
            <a:off x="451945" y="4372304"/>
            <a:ext cx="43018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Chrysalis</a:t>
            </a:r>
          </a:p>
          <a:p>
            <a:r>
              <a:rPr lang="en-US" dirty="0"/>
              <a:t>	-overlaps inchworm contigs</a:t>
            </a:r>
          </a:p>
          <a:p>
            <a:r>
              <a:rPr lang="en-US" dirty="0"/>
              <a:t>	-builds graphs for each cluster</a:t>
            </a:r>
          </a:p>
          <a:p>
            <a:r>
              <a:rPr lang="en-US" dirty="0"/>
              <a:t>	-partitions reads between clusters</a:t>
            </a:r>
          </a:p>
        </p:txBody>
      </p:sp>
    </p:spTree>
    <p:extLst>
      <p:ext uri="{BB962C8B-B14F-4D97-AF65-F5344CB8AC3E}">
        <p14:creationId xmlns:p14="http://schemas.microsoft.com/office/powerpoint/2010/main" val="2627545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5EA89E-AE8C-5144-9249-0631220D9DFC}"/>
              </a:ext>
            </a:extLst>
          </p:cNvPr>
          <p:cNvSpPr txBox="1"/>
          <p:nvPr/>
        </p:nvSpPr>
        <p:spPr>
          <a:xfrm>
            <a:off x="1164709" y="194783"/>
            <a:ext cx="94067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Overlap/stitch together the reads</a:t>
            </a:r>
          </a:p>
          <a:p>
            <a:r>
              <a:rPr lang="en-US" dirty="0"/>
              <a:t>	-dependent on length of reads and inserts sequenced</a:t>
            </a:r>
          </a:p>
          <a:p>
            <a:r>
              <a:rPr lang="en-US" dirty="0"/>
              <a:t>		-if inserts on average 900 bps and reads 150 bps each NO</a:t>
            </a:r>
          </a:p>
          <a:p>
            <a:r>
              <a:rPr lang="en-US" dirty="0"/>
              <a:t>		-if inserts on average 250 bps and reads 150 bps each YES</a:t>
            </a:r>
          </a:p>
          <a:p>
            <a:r>
              <a:rPr lang="en-US" dirty="0"/>
              <a:t>	-if appropriate lengths</a:t>
            </a:r>
          </a:p>
          <a:p>
            <a:r>
              <a:rPr lang="en-US" dirty="0"/>
              <a:t>		-will generate single reads</a:t>
            </a:r>
          </a:p>
          <a:p>
            <a:r>
              <a:rPr lang="en-US" dirty="0"/>
              <a:t>		-will probably generate separate files of non-overlapped reads</a:t>
            </a:r>
          </a:p>
          <a:p>
            <a:r>
              <a:rPr lang="en-US" dirty="0"/>
              <a:t>	-some assembly programs can’t take mixed reads of singles and paired ends</a:t>
            </a:r>
          </a:p>
          <a:p>
            <a:r>
              <a:rPr lang="en-US" dirty="0"/>
              <a:t>	-some assembly programs have option flags for single reads and paired reads</a:t>
            </a:r>
          </a:p>
          <a:p>
            <a:r>
              <a:rPr lang="en-US" dirty="0"/>
              <a:t>	-programs for overlapping reads</a:t>
            </a:r>
          </a:p>
          <a:p>
            <a:r>
              <a:rPr lang="en-US" dirty="0"/>
              <a:t>		-PEAR</a:t>
            </a:r>
          </a:p>
          <a:p>
            <a:r>
              <a:rPr lang="en-US" dirty="0"/>
              <a:t>		-</a:t>
            </a:r>
            <a:r>
              <a:rPr lang="en-US" dirty="0" err="1"/>
              <a:t>NGmerge</a:t>
            </a:r>
            <a:endParaRPr lang="en-US" dirty="0"/>
          </a:p>
          <a:p>
            <a:r>
              <a:rPr lang="en-US" dirty="0"/>
              <a:t>		-</a:t>
            </a:r>
            <a:r>
              <a:rPr lang="en-US" dirty="0" err="1"/>
              <a:t>fastq</a:t>
            </a:r>
            <a:r>
              <a:rPr lang="en-US" dirty="0"/>
              <a:t>-join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3403C66-B2BD-434B-92F4-283560F106BA}"/>
              </a:ext>
            </a:extLst>
          </p:cNvPr>
          <p:cNvGrpSpPr/>
          <p:nvPr/>
        </p:nvGrpSpPr>
        <p:grpSpPr>
          <a:xfrm>
            <a:off x="2875769" y="4146657"/>
            <a:ext cx="5653079" cy="1012935"/>
            <a:chOff x="3078480" y="4328782"/>
            <a:chExt cx="5653079" cy="101293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01623FB-67BA-6145-8F76-9BCF6677192C}"/>
                </a:ext>
              </a:extLst>
            </p:cNvPr>
            <p:cNvCxnSpPr/>
            <p:nvPr/>
          </p:nvCxnSpPr>
          <p:spPr>
            <a:xfrm>
              <a:off x="3078480" y="4770120"/>
              <a:ext cx="176400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AEC60D7-C5D3-4A4F-BF1E-78F8E26A95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02800" y="4770120"/>
              <a:ext cx="125352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8E4C622-1361-A149-B6ED-946DAB210DA5}"/>
                </a:ext>
              </a:extLst>
            </p:cNvPr>
            <p:cNvSpPr/>
            <p:nvPr/>
          </p:nvSpPr>
          <p:spPr>
            <a:xfrm>
              <a:off x="3078480" y="4960717"/>
              <a:ext cx="55778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9EB95A-E37B-4446-80DE-56756E24A29F}"/>
                </a:ext>
              </a:extLst>
            </p:cNvPr>
            <p:cNvSpPr txBox="1"/>
            <p:nvPr/>
          </p:nvSpPr>
          <p:spPr>
            <a:xfrm>
              <a:off x="3078480" y="4394858"/>
              <a:ext cx="1286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R1- 150 bps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B880A40-3326-4747-878F-1E4B6DD6777D}"/>
                </a:ext>
              </a:extLst>
            </p:cNvPr>
            <p:cNvSpPr txBox="1"/>
            <p:nvPr/>
          </p:nvSpPr>
          <p:spPr>
            <a:xfrm>
              <a:off x="7498080" y="4328782"/>
              <a:ext cx="1233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R2-150 bps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35E39F9-0FBD-7A45-B370-C12309EEA30C}"/>
                </a:ext>
              </a:extLst>
            </p:cNvPr>
            <p:cNvSpPr txBox="1"/>
            <p:nvPr/>
          </p:nvSpPr>
          <p:spPr>
            <a:xfrm>
              <a:off x="5303520" y="4972385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Insert -900 bps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C1BAD3B-6764-A045-8657-D01A37B5A5AC}"/>
              </a:ext>
            </a:extLst>
          </p:cNvPr>
          <p:cNvGrpSpPr/>
          <p:nvPr/>
        </p:nvGrpSpPr>
        <p:grpSpPr>
          <a:xfrm>
            <a:off x="4743630" y="5452376"/>
            <a:ext cx="2511299" cy="1148119"/>
            <a:chOff x="4765801" y="5341859"/>
            <a:chExt cx="2511299" cy="1148119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C7E3C84-D714-FA4A-84B7-B97B0C4D3987}"/>
                </a:ext>
              </a:extLst>
            </p:cNvPr>
            <p:cNvCxnSpPr/>
            <p:nvPr/>
          </p:nvCxnSpPr>
          <p:spPr>
            <a:xfrm>
              <a:off x="4842480" y="5951220"/>
              <a:ext cx="176400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C956B7A-9EB4-614B-93D0-78B868E00E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90260" y="5791200"/>
              <a:ext cx="125352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CB92BF9-A648-604C-BFFA-BE9412CF4C2D}"/>
                </a:ext>
              </a:extLst>
            </p:cNvPr>
            <p:cNvSpPr/>
            <p:nvPr/>
          </p:nvSpPr>
          <p:spPr>
            <a:xfrm>
              <a:off x="4842480" y="6103619"/>
              <a:ext cx="243462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B7F3931-51F2-E84B-AF0F-F0DF8F370B43}"/>
                </a:ext>
              </a:extLst>
            </p:cNvPr>
            <p:cNvSpPr txBox="1"/>
            <p:nvPr/>
          </p:nvSpPr>
          <p:spPr>
            <a:xfrm>
              <a:off x="4765801" y="5606534"/>
              <a:ext cx="1233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R1-150 bps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75BCEFC-1CA8-C648-9DC4-6A3579124602}"/>
                </a:ext>
              </a:extLst>
            </p:cNvPr>
            <p:cNvSpPr txBox="1"/>
            <p:nvPr/>
          </p:nvSpPr>
          <p:spPr>
            <a:xfrm>
              <a:off x="6009271" y="5341859"/>
              <a:ext cx="1233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R2-150 bps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BB1945D-378E-494E-AD21-76ECA0805F41}"/>
                </a:ext>
              </a:extLst>
            </p:cNvPr>
            <p:cNvSpPr txBox="1"/>
            <p:nvPr/>
          </p:nvSpPr>
          <p:spPr>
            <a:xfrm>
              <a:off x="5332938" y="6120646"/>
              <a:ext cx="1526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Insert-250 bps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BAD5DBB-875C-894A-9AFC-7F566F3C2430}"/>
              </a:ext>
            </a:extLst>
          </p:cNvPr>
          <p:cNvSpPr txBox="1"/>
          <p:nvPr/>
        </p:nvSpPr>
        <p:spPr>
          <a:xfrm>
            <a:off x="8610600" y="4742452"/>
            <a:ext cx="2526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 overlap -don’t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BE755B-1BB6-6549-BDF7-103F52027BA7}"/>
              </a:ext>
            </a:extLst>
          </p:cNvPr>
          <p:cNvSpPr txBox="1"/>
          <p:nvPr/>
        </p:nvSpPr>
        <p:spPr>
          <a:xfrm>
            <a:off x="7391400" y="6214136"/>
            <a:ext cx="1471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50 bp overlap</a:t>
            </a:r>
          </a:p>
        </p:txBody>
      </p:sp>
    </p:spTree>
    <p:extLst>
      <p:ext uri="{BB962C8B-B14F-4D97-AF65-F5344CB8AC3E}">
        <p14:creationId xmlns:p14="http://schemas.microsoft.com/office/powerpoint/2010/main" val="3471337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476398-F322-5947-BBC5-86CD043C51BB}"/>
              </a:ext>
            </a:extLst>
          </p:cNvPr>
          <p:cNvSpPr txBox="1"/>
          <p:nvPr/>
        </p:nvSpPr>
        <p:spPr>
          <a:xfrm>
            <a:off x="807720" y="594360"/>
            <a:ext cx="986028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Reduce the redundancy</a:t>
            </a:r>
          </a:p>
          <a:p>
            <a:r>
              <a:rPr lang="en-US" dirty="0"/>
              <a:t>	-more severe than normalization</a:t>
            </a:r>
          </a:p>
          <a:p>
            <a:r>
              <a:rPr lang="en-US" dirty="0"/>
              <a:t>		-usually a set of unique reads</a:t>
            </a:r>
          </a:p>
          <a:p>
            <a:r>
              <a:rPr lang="en-US" dirty="0"/>
              <a:t>	-some may not handle single-end and/or paired-end data</a:t>
            </a:r>
          </a:p>
          <a:p>
            <a:r>
              <a:rPr lang="en-US" dirty="0"/>
              <a:t>	-some are not memory optimized</a:t>
            </a:r>
          </a:p>
          <a:p>
            <a:r>
              <a:rPr lang="en-US" dirty="0"/>
              <a:t>		-most tend to be older programs when datasets were smaller</a:t>
            </a:r>
          </a:p>
          <a:p>
            <a:endParaRPr lang="en-US" dirty="0"/>
          </a:p>
          <a:p>
            <a:r>
              <a:rPr lang="en-US" dirty="0"/>
              <a:t>Software</a:t>
            </a:r>
          </a:p>
          <a:p>
            <a:r>
              <a:rPr lang="en-US" dirty="0"/>
              <a:t>	</a:t>
            </a:r>
            <a:r>
              <a:rPr lang="en-CA" dirty="0" err="1"/>
              <a:t>SeqCluster</a:t>
            </a:r>
            <a:endParaRPr lang="en-CA" dirty="0"/>
          </a:p>
          <a:p>
            <a:r>
              <a:rPr lang="en-CA" dirty="0"/>
              <a:t>	</a:t>
            </a:r>
            <a:r>
              <a:rPr lang="en-CA" dirty="0" err="1"/>
              <a:t>FastUniq</a:t>
            </a:r>
            <a:endParaRPr lang="en-CA" dirty="0"/>
          </a:p>
          <a:p>
            <a:r>
              <a:rPr lang="en-CA" dirty="0"/>
              <a:t>	 FASTX-Toolkit</a:t>
            </a:r>
          </a:p>
          <a:p>
            <a:r>
              <a:rPr lang="en-CA" dirty="0"/>
              <a:t>	Super </a:t>
            </a:r>
            <a:r>
              <a:rPr lang="en-CA" dirty="0" err="1"/>
              <a:t>Deduper</a:t>
            </a:r>
            <a:endParaRPr lang="en-CA" dirty="0"/>
          </a:p>
          <a:p>
            <a:r>
              <a:rPr lang="en-CA" dirty="0"/>
              <a:t>	</a:t>
            </a:r>
            <a:r>
              <a:rPr lang="en-CA" dirty="0" err="1"/>
              <a:t>ParDRe</a:t>
            </a:r>
            <a:endParaRPr lang="en-CA" dirty="0"/>
          </a:p>
          <a:p>
            <a:r>
              <a:rPr lang="en-CA" dirty="0"/>
              <a:t>	</a:t>
            </a:r>
            <a:r>
              <a:rPr lang="en-CA" dirty="0" err="1"/>
              <a:t>BioSeqZip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3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983B1B-D465-CC4C-97D5-B1A7CF3D0FC0}"/>
              </a:ext>
            </a:extLst>
          </p:cNvPr>
          <p:cNvSpPr txBox="1"/>
          <p:nvPr/>
        </p:nvSpPr>
        <p:spPr>
          <a:xfrm>
            <a:off x="1283313" y="120372"/>
            <a:ext cx="8912773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Miscellaneous points to ponder</a:t>
            </a:r>
          </a:p>
          <a:p>
            <a:endParaRPr lang="en-US" sz="2400" b="1" dirty="0"/>
          </a:p>
          <a:p>
            <a:r>
              <a:rPr lang="en-US" dirty="0"/>
              <a:t>-to maximize the number of genes</a:t>
            </a:r>
          </a:p>
          <a:p>
            <a:r>
              <a:rPr lang="en-US" dirty="0"/>
              <a:t>	-use all the reads from all conditions</a:t>
            </a:r>
          </a:p>
          <a:p>
            <a:endParaRPr lang="en-US" dirty="0"/>
          </a:p>
          <a:p>
            <a:r>
              <a:rPr lang="en-US" dirty="0"/>
              <a:t>-programs may allow you to use </a:t>
            </a:r>
            <a:r>
              <a:rPr lang="en-US" dirty="0" err="1"/>
              <a:t>gzipped</a:t>
            </a:r>
            <a:r>
              <a:rPr lang="en-US" dirty="0"/>
              <a:t> files (saves space and time unzipping)</a:t>
            </a:r>
          </a:p>
          <a:p>
            <a:endParaRPr lang="en-US" dirty="0"/>
          </a:p>
          <a:p>
            <a:r>
              <a:rPr lang="en-US" dirty="0"/>
              <a:t>-paired-end libraries</a:t>
            </a:r>
          </a:p>
          <a:p>
            <a:r>
              <a:rPr lang="en-US" dirty="0"/>
              <a:t>	-left=R1=1</a:t>
            </a:r>
          </a:p>
          <a:p>
            <a:r>
              <a:rPr lang="en-US" dirty="0"/>
              <a:t>	-right=R2=2</a:t>
            </a:r>
          </a:p>
          <a:p>
            <a:endParaRPr lang="en-US" dirty="0"/>
          </a:p>
          <a:p>
            <a:r>
              <a:rPr lang="en-US" dirty="0"/>
              <a:t>-don’t forget about the singletons</a:t>
            </a:r>
          </a:p>
          <a:p>
            <a:r>
              <a:rPr lang="en-US" dirty="0"/>
              <a:t>	-during cleanup some pairs may be split with one half being discarded</a:t>
            </a:r>
          </a:p>
          <a:p>
            <a:r>
              <a:rPr lang="en-US" dirty="0"/>
              <a:t>	-preprocessing pipelines usually allow you to capture the singletons</a:t>
            </a:r>
          </a:p>
          <a:p>
            <a:r>
              <a:rPr lang="en-US" dirty="0"/>
              <a:t>	-assembler may allow you to use the singletons and PE</a:t>
            </a:r>
          </a:p>
          <a:p>
            <a:r>
              <a:rPr lang="en-US" dirty="0"/>
              <a:t>		-can treat all reads as singletons</a:t>
            </a:r>
          </a:p>
          <a:p>
            <a:r>
              <a:rPr lang="en-US" dirty="0"/>
              <a:t>			-lose some of the power of being paired</a:t>
            </a:r>
          </a:p>
          <a:p>
            <a:endParaRPr lang="en-US" dirty="0"/>
          </a:p>
          <a:p>
            <a:r>
              <a:rPr lang="en-US" dirty="0"/>
              <a:t>-transcriptomes from gene dense genomes can be problematic</a:t>
            </a:r>
          </a:p>
          <a:p>
            <a:r>
              <a:rPr lang="en-US" dirty="0"/>
              <a:t>	-overlapping genes</a:t>
            </a:r>
          </a:p>
          <a:p>
            <a:r>
              <a:rPr lang="en-US" dirty="0"/>
              <a:t>	-strand-specific protocols may help</a:t>
            </a:r>
          </a:p>
          <a:p>
            <a:r>
              <a:rPr lang="en-US" dirty="0"/>
              <a:t>	-</a:t>
            </a:r>
            <a:r>
              <a:rPr lang="en-US" dirty="0" err="1"/>
              <a:t>jaccard</a:t>
            </a:r>
            <a:r>
              <a:rPr lang="en-US" dirty="0"/>
              <a:t> clip options may help (time consuming  X2)</a:t>
            </a:r>
          </a:p>
          <a:p>
            <a:r>
              <a:rPr lang="en-US" dirty="0"/>
              <a:t>		-based on measuring the extent and type of overlap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04956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25E180-9181-AD49-B2C5-0E6C72F38E00}"/>
              </a:ext>
            </a:extLst>
          </p:cNvPr>
          <p:cNvSpPr txBox="1"/>
          <p:nvPr/>
        </p:nvSpPr>
        <p:spPr>
          <a:xfrm>
            <a:off x="704193" y="756745"/>
            <a:ext cx="104472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-deep sequencing (</a:t>
            </a:r>
            <a:r>
              <a:rPr lang="en-US" dirty="0" err="1"/>
              <a:t>ie</a:t>
            </a:r>
            <a:r>
              <a:rPr lang="en-US" dirty="0"/>
              <a:t>. lots and lots of reads)</a:t>
            </a:r>
          </a:p>
          <a:p>
            <a:r>
              <a:rPr lang="en-US" dirty="0"/>
              <a:t>	-increases number of sequencing errors</a:t>
            </a:r>
          </a:p>
          <a:p>
            <a:r>
              <a:rPr lang="en-US" dirty="0"/>
              <a:t>		-increases number of false transcripts</a:t>
            </a:r>
          </a:p>
          <a:p>
            <a:r>
              <a:rPr lang="en-US" dirty="0"/>
              <a:t>			-”isoforms” that are not real</a:t>
            </a:r>
          </a:p>
          <a:p>
            <a:r>
              <a:rPr lang="en-US" dirty="0"/>
              <a:t>		-increases the complexity of assembly (so many choices)</a:t>
            </a:r>
          </a:p>
          <a:p>
            <a:endParaRPr lang="en-US" dirty="0"/>
          </a:p>
          <a:p>
            <a:r>
              <a:rPr lang="en-US" dirty="0"/>
              <a:t>	-normalization (</a:t>
            </a:r>
            <a:r>
              <a:rPr lang="en-US" dirty="0" err="1"/>
              <a:t>kmer</a:t>
            </a:r>
            <a:r>
              <a:rPr lang="en-US" dirty="0"/>
              <a:t> based)</a:t>
            </a:r>
          </a:p>
          <a:p>
            <a:r>
              <a:rPr lang="en-US" dirty="0"/>
              <a:t>	-use a higher </a:t>
            </a:r>
            <a:r>
              <a:rPr lang="en-US" dirty="0" err="1"/>
              <a:t>kmer</a:t>
            </a:r>
            <a:r>
              <a:rPr lang="en-US" dirty="0"/>
              <a:t> value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r>
              <a:rPr lang="en-CA" dirty="0"/>
              <a:t>-Memory needed: 1GB of RAM per 1 million reads </a:t>
            </a:r>
          </a:p>
          <a:p>
            <a:r>
              <a:rPr lang="en-CA" dirty="0"/>
              <a:t>-Timing: ½ - 1 hours per 1 million reads (does not include trimming or normalization) </a:t>
            </a:r>
          </a:p>
          <a:p>
            <a:endParaRPr lang="en-CA" dirty="0"/>
          </a:p>
          <a:p>
            <a:r>
              <a:rPr lang="en-CA" dirty="0"/>
              <a:t>-some assemblers have built in trimming/quality steps (Trinity –</a:t>
            </a:r>
            <a:r>
              <a:rPr lang="en-CA" dirty="0" err="1"/>
              <a:t>trimmomatic</a:t>
            </a:r>
            <a:r>
              <a:rPr lang="en-CA" dirty="0"/>
              <a:t>)</a:t>
            </a:r>
          </a:p>
          <a:p>
            <a:endParaRPr lang="en-CA" dirty="0"/>
          </a:p>
          <a:p>
            <a:r>
              <a:rPr lang="en-CA" dirty="0"/>
              <a:t>-reference based methods are much less sensitive to issues of too many reads introducing sequencing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132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ABE4C01-D9D0-7C4E-AFDD-DE087AFCC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190" y="5178685"/>
            <a:ext cx="4061254" cy="13218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65293D-E2C6-2D40-AF2E-D4AEEF964F02}"/>
              </a:ext>
            </a:extLst>
          </p:cNvPr>
          <p:cNvSpPr txBox="1"/>
          <p:nvPr/>
        </p:nvSpPr>
        <p:spPr>
          <a:xfrm>
            <a:off x="1105433" y="357417"/>
            <a:ext cx="920578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Questions?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 invite you to attend the next ICG journal club</a:t>
            </a:r>
          </a:p>
          <a:p>
            <a:r>
              <a:rPr lang="en-US" sz="2400" dirty="0"/>
              <a:t>Tuesday, Dec 14. 1-2 pm</a:t>
            </a:r>
          </a:p>
          <a:p>
            <a:endParaRPr lang="en-US" sz="2400" dirty="0"/>
          </a:p>
          <a:p>
            <a:r>
              <a:rPr lang="en-US" sz="2400" dirty="0"/>
              <a:t>Stay tuned for the 2022 Tips and Tricks Schedule</a:t>
            </a:r>
          </a:p>
          <a:p>
            <a:endParaRPr lang="en-US" sz="2400" dirty="0"/>
          </a:p>
          <a:p>
            <a:r>
              <a:rPr lang="en-US" sz="2400" dirty="0"/>
              <a:t>A recording of this session will be available from</a:t>
            </a:r>
          </a:p>
          <a:p>
            <a:r>
              <a:rPr lang="en-CA" dirty="0">
                <a:hlinkClick r:id="rId3"/>
              </a:rPr>
              <a:t>https://perun.biochem.dal.ca/downloads/icgvideo/TAT/</a:t>
            </a:r>
            <a:endParaRPr lang="en-CA" dirty="0"/>
          </a:p>
          <a:p>
            <a:endParaRPr lang="en-CA" dirty="0"/>
          </a:p>
          <a:p>
            <a:r>
              <a:rPr lang="en-CA" dirty="0"/>
              <a:t>A copy of this presentation will be available from</a:t>
            </a:r>
          </a:p>
          <a:p>
            <a:r>
              <a:rPr lang="en-CA" dirty="0"/>
              <a:t>https://</a:t>
            </a:r>
            <a:r>
              <a:rPr lang="en-CA" dirty="0" err="1"/>
              <a:t>perun.biochem.dal.ca</a:t>
            </a:r>
            <a:r>
              <a:rPr lang="en-CA" dirty="0"/>
              <a:t>/user-wiki/</a:t>
            </a:r>
            <a:r>
              <a:rPr lang="en-CA" dirty="0" err="1"/>
              <a:t>doku.php?id</a:t>
            </a:r>
            <a:r>
              <a:rPr lang="en-CA" dirty="0"/>
              <a:t>=start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634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E09923-8A62-364B-9341-39263C7DE128}"/>
              </a:ext>
            </a:extLst>
          </p:cNvPr>
          <p:cNvSpPr txBox="1"/>
          <p:nvPr/>
        </p:nvSpPr>
        <p:spPr>
          <a:xfrm>
            <a:off x="651641" y="1723698"/>
            <a:ext cx="108887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3600" b="1" dirty="0">
                <a:solidFill>
                  <a:srgbClr val="535454"/>
                </a:solidFill>
                <a:effectLst/>
              </a:rPr>
              <a:t>Dalhousie University is located in </a:t>
            </a:r>
            <a:r>
              <a:rPr lang="en-CA" sz="3600" b="1" dirty="0" err="1">
                <a:solidFill>
                  <a:srgbClr val="535454"/>
                </a:solidFill>
                <a:effectLst/>
              </a:rPr>
              <a:t>Mi’kma’ki</a:t>
            </a:r>
            <a:r>
              <a:rPr lang="en-CA" sz="3600" b="1" dirty="0">
                <a:solidFill>
                  <a:srgbClr val="535454"/>
                </a:solidFill>
                <a:effectLst/>
              </a:rPr>
              <a:t>, the ancestral and unceded territory of the Mi’kmaq. We are all Treaty people.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344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C4AF02-A3F1-2D45-B2EC-0C63722477DF}"/>
              </a:ext>
            </a:extLst>
          </p:cNvPr>
          <p:cNvSpPr txBox="1"/>
          <p:nvPr/>
        </p:nvSpPr>
        <p:spPr>
          <a:xfrm>
            <a:off x="1208690" y="472966"/>
            <a:ext cx="7126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7E1875-644B-4041-9C83-28FD93582E77}"/>
              </a:ext>
            </a:extLst>
          </p:cNvPr>
          <p:cNvSpPr txBox="1"/>
          <p:nvPr/>
        </p:nvSpPr>
        <p:spPr>
          <a:xfrm>
            <a:off x="1450428" y="1166648"/>
            <a:ext cx="788275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Types of RNA-seq data</a:t>
            </a:r>
          </a:p>
          <a:p>
            <a:endParaRPr lang="en-US" dirty="0"/>
          </a:p>
          <a:p>
            <a:r>
              <a:rPr lang="en-US" dirty="0"/>
              <a:t>Single gene (16S/18S/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Exome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LangilleLab</a:t>
            </a:r>
            <a:r>
              <a:rPr lang="en-US" dirty="0"/>
              <a:t>/</a:t>
            </a:r>
            <a:r>
              <a:rPr lang="en-US" dirty="0" err="1"/>
              <a:t>microbiome_helper</a:t>
            </a:r>
            <a:r>
              <a:rPr lang="en-US" dirty="0"/>
              <a:t>/wiki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Single cell</a:t>
            </a:r>
          </a:p>
          <a:p>
            <a:r>
              <a:rPr lang="en-US" dirty="0">
                <a:solidFill>
                  <a:srgbClr val="FF0000"/>
                </a:solidFill>
              </a:rPr>
              <a:t>Total RNA from a single species</a:t>
            </a:r>
          </a:p>
          <a:p>
            <a:r>
              <a:rPr lang="en-US" dirty="0">
                <a:solidFill>
                  <a:srgbClr val="FF0000"/>
                </a:solidFill>
              </a:rPr>
              <a:t>Total RNA from an assemblage  of organisms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7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733D3C-8EB8-E34F-92A4-9A0E945BB2AB}"/>
              </a:ext>
            </a:extLst>
          </p:cNvPr>
          <p:cNvSpPr txBox="1"/>
          <p:nvPr/>
        </p:nvSpPr>
        <p:spPr>
          <a:xfrm>
            <a:off x="493986" y="1189305"/>
            <a:ext cx="865001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De novo assembly</a:t>
            </a:r>
          </a:p>
          <a:p>
            <a:r>
              <a:rPr lang="en-US" dirty="0"/>
              <a:t>	-can be done for all data sets</a:t>
            </a:r>
          </a:p>
          <a:p>
            <a:r>
              <a:rPr lang="en-US" dirty="0"/>
              <a:t>		-even if a reference genome might be preferable</a:t>
            </a:r>
          </a:p>
          <a:p>
            <a:r>
              <a:rPr lang="en-US" dirty="0"/>
              <a:t>			-genome sequence might not be complete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Reference based assembly</a:t>
            </a:r>
          </a:p>
          <a:p>
            <a:r>
              <a:rPr lang="en-US" dirty="0"/>
              <a:t>	-need to have a genome</a:t>
            </a:r>
          </a:p>
          <a:p>
            <a:r>
              <a:rPr lang="en-US" dirty="0"/>
              <a:t>	-map the reads to the genome sequence</a:t>
            </a:r>
          </a:p>
          <a:p>
            <a:r>
              <a:rPr lang="en-US" dirty="0"/>
              <a:t>	-usually more accurate than de novo assembly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Combine the two sets</a:t>
            </a:r>
          </a:p>
          <a:p>
            <a:r>
              <a:rPr lang="en-US" dirty="0"/>
              <a:t>	-overlaps  (100 %)</a:t>
            </a:r>
          </a:p>
          <a:p>
            <a:r>
              <a:rPr lang="en-US" dirty="0"/>
              <a:t>	-differences (less than 100%)</a:t>
            </a:r>
          </a:p>
          <a:p>
            <a:r>
              <a:rPr lang="en-US" dirty="0"/>
              <a:t>	-missing from the other</a:t>
            </a:r>
          </a:p>
          <a:p>
            <a:r>
              <a:rPr lang="en-US" dirty="0"/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FE937-2970-4647-B581-D957EB9AF6DD}"/>
              </a:ext>
            </a:extLst>
          </p:cNvPr>
          <p:cNvSpPr txBox="1"/>
          <p:nvPr/>
        </p:nvSpPr>
        <p:spPr>
          <a:xfrm>
            <a:off x="882869" y="336331"/>
            <a:ext cx="8261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Strategies for RNA-seq assembly</a:t>
            </a:r>
          </a:p>
        </p:txBody>
      </p:sp>
    </p:spTree>
    <p:extLst>
      <p:ext uri="{BB962C8B-B14F-4D97-AF65-F5344CB8AC3E}">
        <p14:creationId xmlns:p14="http://schemas.microsoft.com/office/powerpoint/2010/main" val="2628358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BE6E58-C60A-6445-A6F0-0455F310BDE5}"/>
              </a:ext>
            </a:extLst>
          </p:cNvPr>
          <p:cNvSpPr txBox="1"/>
          <p:nvPr/>
        </p:nvSpPr>
        <p:spPr>
          <a:xfrm>
            <a:off x="1013254" y="753762"/>
            <a:ext cx="934170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KEEP IN MIND</a:t>
            </a:r>
          </a:p>
          <a:p>
            <a:endParaRPr lang="en-US" dirty="0"/>
          </a:p>
          <a:p>
            <a:r>
              <a:rPr lang="en-US" dirty="0"/>
              <a:t>You will want to do multiple assemblies</a:t>
            </a:r>
          </a:p>
          <a:p>
            <a:r>
              <a:rPr lang="en-US" dirty="0"/>
              <a:t>	-different parameters</a:t>
            </a:r>
          </a:p>
          <a:p>
            <a:r>
              <a:rPr lang="en-US" dirty="0"/>
              <a:t>	-subsets of the data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Computational Effort( or how many cups of coffee before I get my results)</a:t>
            </a:r>
          </a:p>
          <a:p>
            <a:endParaRPr lang="en-US" dirty="0"/>
          </a:p>
          <a:p>
            <a:r>
              <a:rPr lang="en-US" dirty="0"/>
              <a:t>-de novo assembly requires a lot of memory (RAM)</a:t>
            </a:r>
          </a:p>
          <a:p>
            <a:r>
              <a:rPr lang="en-US" dirty="0"/>
              <a:t>	-use the maximum available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-for some of the assemblies you may want to restrict the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61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87F46D-FDCE-6C48-8BE4-0800CE3CBE61}"/>
              </a:ext>
            </a:extLst>
          </p:cNvPr>
          <p:cNvSpPr txBox="1"/>
          <p:nvPr/>
        </p:nvSpPr>
        <p:spPr>
          <a:xfrm>
            <a:off x="735724" y="136163"/>
            <a:ext cx="107415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Software available for assembling RNA-seq data (not exhaustive)</a:t>
            </a:r>
          </a:p>
          <a:p>
            <a:endParaRPr lang="en-US" sz="2400" b="1" dirty="0"/>
          </a:p>
          <a:p>
            <a:r>
              <a:rPr lang="en-US" sz="1200" dirty="0"/>
              <a:t>Oases</a:t>
            </a:r>
          </a:p>
          <a:p>
            <a:r>
              <a:rPr lang="en-US" sz="1200" dirty="0" err="1"/>
              <a:t>Soapdenovo</a:t>
            </a:r>
            <a:r>
              <a:rPr lang="en-US" sz="1200" dirty="0"/>
              <a:t>-trans</a:t>
            </a:r>
          </a:p>
          <a:p>
            <a:r>
              <a:rPr lang="en-US" sz="1200" dirty="0" err="1"/>
              <a:t>TransABYSS</a:t>
            </a:r>
            <a:endParaRPr lang="en-US" sz="1200" dirty="0"/>
          </a:p>
          <a:p>
            <a:r>
              <a:rPr lang="en-US" sz="1200" b="1" dirty="0">
                <a:solidFill>
                  <a:srgbClr val="FF0000"/>
                </a:solidFill>
              </a:rPr>
              <a:t>Trinity</a:t>
            </a:r>
          </a:p>
          <a:p>
            <a:r>
              <a:rPr lang="en-US" sz="1200" dirty="0"/>
              <a:t>Spades-</a:t>
            </a:r>
            <a:r>
              <a:rPr lang="en-US" sz="1200" dirty="0" err="1"/>
              <a:t>sc</a:t>
            </a:r>
            <a:endParaRPr lang="en-US" sz="1200" dirty="0"/>
          </a:p>
          <a:p>
            <a:r>
              <a:rPr lang="en-US" sz="1200" dirty="0"/>
              <a:t>Spades-</a:t>
            </a:r>
            <a:r>
              <a:rPr lang="en-US" sz="1200" dirty="0" err="1"/>
              <a:t>rna</a:t>
            </a:r>
            <a:endParaRPr lang="en-US" sz="1200" dirty="0"/>
          </a:p>
          <a:p>
            <a:r>
              <a:rPr lang="en-US" sz="1200" dirty="0"/>
              <a:t>Bridger</a:t>
            </a:r>
          </a:p>
          <a:p>
            <a:r>
              <a:rPr lang="en-US" sz="1200" dirty="0"/>
              <a:t>IDBA-Tran</a:t>
            </a:r>
          </a:p>
          <a:p>
            <a:r>
              <a:rPr lang="en-US" sz="1200" dirty="0" err="1"/>
              <a:t>BinPacker</a:t>
            </a:r>
            <a:endParaRPr lang="en-US" sz="1200" dirty="0"/>
          </a:p>
          <a:p>
            <a:r>
              <a:rPr lang="en-US" sz="1200" dirty="0"/>
              <a:t>Shannon</a:t>
            </a:r>
          </a:p>
          <a:p>
            <a:r>
              <a:rPr lang="en-US" sz="1200" dirty="0" err="1"/>
              <a:t>Tophat</a:t>
            </a:r>
            <a:r>
              <a:rPr lang="en-US" sz="1200" dirty="0"/>
              <a:t>/cufflinks</a:t>
            </a:r>
          </a:p>
          <a:p>
            <a:r>
              <a:rPr lang="en-US" sz="1200" dirty="0"/>
              <a:t>Mira</a:t>
            </a:r>
          </a:p>
          <a:p>
            <a:r>
              <a:rPr lang="en-US" sz="1200" dirty="0" err="1"/>
              <a:t>TransComb</a:t>
            </a:r>
            <a:endParaRPr lang="en-US" sz="1200" dirty="0"/>
          </a:p>
          <a:p>
            <a:r>
              <a:rPr lang="en-US" sz="1200" dirty="0" err="1"/>
              <a:t>TransBorrow</a:t>
            </a:r>
            <a:endParaRPr lang="en-US" sz="1200" dirty="0"/>
          </a:p>
          <a:p>
            <a:r>
              <a:rPr lang="en-US" sz="1200" dirty="0" err="1"/>
              <a:t>StringTie</a:t>
            </a:r>
            <a:endParaRPr lang="en-US" sz="1200" dirty="0"/>
          </a:p>
          <a:p>
            <a:r>
              <a:rPr lang="en-US" sz="1200" dirty="0" err="1"/>
              <a:t>Bayesembler</a:t>
            </a:r>
            <a:endParaRPr lang="en-US" sz="1200" dirty="0"/>
          </a:p>
          <a:p>
            <a:r>
              <a:rPr lang="en-US" sz="1200" dirty="0" err="1"/>
              <a:t>Traph</a:t>
            </a:r>
            <a:endParaRPr lang="en-US" sz="1200" dirty="0"/>
          </a:p>
          <a:p>
            <a:r>
              <a:rPr lang="en-US" sz="1200" dirty="0" err="1"/>
              <a:t>iPac</a:t>
            </a:r>
            <a:endParaRPr lang="en-US" sz="1200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E82FC6-8B0F-1849-B367-A74942BE29D2}"/>
              </a:ext>
            </a:extLst>
          </p:cNvPr>
          <p:cNvSpPr txBox="1"/>
          <p:nvPr/>
        </p:nvSpPr>
        <p:spPr>
          <a:xfrm>
            <a:off x="735724" y="4344960"/>
            <a:ext cx="105523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 recent evaluation of De novo transcriptome assembly software (May 2019)</a:t>
            </a:r>
          </a:p>
          <a:p>
            <a:r>
              <a:rPr lang="en-US" dirty="0"/>
              <a:t>	-setup ease</a:t>
            </a:r>
          </a:p>
          <a:p>
            <a:r>
              <a:rPr lang="en-US" dirty="0"/>
              <a:t>	-usage</a:t>
            </a:r>
          </a:p>
          <a:p>
            <a:r>
              <a:rPr lang="en-US" dirty="0"/>
              <a:t>	-runtime</a:t>
            </a:r>
          </a:p>
          <a:p>
            <a:r>
              <a:rPr lang="en-US" dirty="0"/>
              <a:t>	-memory requirements</a:t>
            </a:r>
          </a:p>
          <a:p>
            <a:r>
              <a:rPr lang="en-US" dirty="0"/>
              <a:t>	-mapping rate</a:t>
            </a:r>
          </a:p>
          <a:p>
            <a:r>
              <a:rPr lang="en-US" dirty="0"/>
              <a:t>	-BUSCO</a:t>
            </a:r>
          </a:p>
          <a:p>
            <a:r>
              <a:rPr lang="en-US" dirty="0"/>
              <a:t>https://</a:t>
            </a:r>
            <a:r>
              <a:rPr lang="en-US" dirty="0" err="1"/>
              <a:t>academic.oup.com</a:t>
            </a:r>
            <a:r>
              <a:rPr lang="en-US" dirty="0"/>
              <a:t>/</a:t>
            </a:r>
            <a:r>
              <a:rPr lang="en-US" dirty="0" err="1"/>
              <a:t>gigascience</a:t>
            </a:r>
            <a:r>
              <a:rPr lang="en-US" dirty="0"/>
              <a:t>/article/8/5/giz039/5488105?login=true</a:t>
            </a:r>
          </a:p>
        </p:txBody>
      </p:sp>
    </p:spTree>
    <p:extLst>
      <p:ext uri="{BB962C8B-B14F-4D97-AF65-F5344CB8AC3E}">
        <p14:creationId xmlns:p14="http://schemas.microsoft.com/office/powerpoint/2010/main" val="399255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0060F6-1334-B546-97FC-6EAB4B6385DB}"/>
              </a:ext>
            </a:extLst>
          </p:cNvPr>
          <p:cNvSpPr txBox="1"/>
          <p:nvPr/>
        </p:nvSpPr>
        <p:spPr>
          <a:xfrm>
            <a:off x="1124465" y="778476"/>
            <a:ext cx="105897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Strand specific RNA-seq data</a:t>
            </a:r>
          </a:p>
          <a:p>
            <a:endParaRPr lang="en-US" sz="2400" b="1" dirty="0"/>
          </a:p>
          <a:p>
            <a:r>
              <a:rPr lang="en-US" dirty="0"/>
              <a:t>-more recent RNA-seq sequencing data is strand specific</a:t>
            </a:r>
          </a:p>
          <a:p>
            <a:r>
              <a:rPr lang="en-US" dirty="0"/>
              <a:t>	-older data may not be</a:t>
            </a:r>
          </a:p>
          <a:p>
            <a:r>
              <a:rPr lang="en-US" dirty="0"/>
              <a:t>-usually a strand aware assembler will yield better results</a:t>
            </a:r>
          </a:p>
          <a:p>
            <a:r>
              <a:rPr lang="en-US" dirty="0"/>
              <a:t>	-more transcripts</a:t>
            </a:r>
          </a:p>
          <a:p>
            <a:r>
              <a:rPr lang="en-US" dirty="0"/>
              <a:t>-not always clear what the direction/arrangement of the reads is</a:t>
            </a:r>
          </a:p>
          <a:p>
            <a:r>
              <a:rPr lang="en-US" dirty="0"/>
              <a:t>	-different assemblers have different definitions (check documentation)</a:t>
            </a:r>
          </a:p>
          <a:p>
            <a:r>
              <a:rPr lang="en-US" dirty="0"/>
              <a:t>	-for Trinity usually RF (</a:t>
            </a:r>
            <a:r>
              <a:rPr lang="en-US" dirty="0" err="1"/>
              <a:t>dUTP</a:t>
            </a:r>
            <a:r>
              <a:rPr lang="en-US" dirty="0"/>
              <a:t>/UDG protocol)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71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8B4CA1-8836-1F4B-9718-E0F997C768F9}"/>
              </a:ext>
            </a:extLst>
          </p:cNvPr>
          <p:cNvSpPr txBox="1"/>
          <p:nvPr/>
        </p:nvSpPr>
        <p:spPr>
          <a:xfrm>
            <a:off x="399393" y="874455"/>
            <a:ext cx="1144576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How to know if your data is strand specific</a:t>
            </a:r>
          </a:p>
          <a:p>
            <a:r>
              <a:rPr lang="en-US" dirty="0"/>
              <a:t>	-Trinity has a program that allows you to analysis the data for </a:t>
            </a:r>
            <a:r>
              <a:rPr lang="en-US" dirty="0" err="1"/>
              <a:t>strandedness</a:t>
            </a:r>
            <a:endParaRPr lang="en-US" dirty="0"/>
          </a:p>
          <a:p>
            <a:r>
              <a:rPr lang="en-US" dirty="0"/>
              <a:t>		-map the reads to an assembled transcriptome</a:t>
            </a:r>
          </a:p>
          <a:p>
            <a:r>
              <a:rPr lang="en-US" dirty="0"/>
              <a:t>		-run </a:t>
            </a:r>
            <a:r>
              <a:rPr lang="en-CA" dirty="0" err="1"/>
              <a:t>examine_strand_specificity.pl</a:t>
            </a:r>
            <a:r>
              <a:rPr lang="en-CA" dirty="0">
                <a:effectLst/>
              </a:rPr>
              <a:t> </a:t>
            </a:r>
          </a:p>
          <a:p>
            <a:r>
              <a:rPr lang="en-CA" dirty="0"/>
              <a:t>			-will produce</a:t>
            </a:r>
          </a:p>
          <a:p>
            <a:r>
              <a:rPr lang="en-CA" dirty="0"/>
              <a:t>				-data file</a:t>
            </a:r>
          </a:p>
          <a:p>
            <a:r>
              <a:rPr lang="en-CA" dirty="0"/>
              <a:t>				</a:t>
            </a:r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#transcript 		</a:t>
            </a:r>
            <a:r>
              <a:rPr lang="en-CA" sz="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plus_strand</a:t>
            </a:r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CA" sz="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minus_strand</a:t>
            </a:r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	</a:t>
            </a:r>
            <a:r>
              <a:rPr lang="en-CA" sz="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total_reads</a:t>
            </a:r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	</a:t>
            </a:r>
            <a:r>
              <a:rPr lang="en-CA" sz="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diff_ratio</a:t>
            </a:r>
            <a:endParaRPr lang="en-CA" sz="8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		TRINITY_DN1_c0_g1_i4 	23756 	5 	23761 	1.000</a:t>
            </a:r>
          </a:p>
          <a:p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		TRINITY_DN1_c0_g1_i1 	19240 	0 	19240 	1.000</a:t>
            </a:r>
          </a:p>
          <a:p>
            <a:r>
              <a:rPr lang="en-CA" sz="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		TRINITY_DN1427_c0_g1_i1 	2 	3749 	3751 	-0.999</a:t>
            </a:r>
          </a:p>
          <a:p>
            <a:endParaRPr lang="en-CA" sz="8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CA" sz="8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dirty="0"/>
              <a:t>				-pdf of violin plots indicating whether the data is stranded or not</a:t>
            </a:r>
          </a:p>
          <a:p>
            <a:r>
              <a:rPr lang="en-US" dirty="0"/>
              <a:t> 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526D43-94E8-214C-B4AC-2F5FD7E2AA6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379" y="3881695"/>
            <a:ext cx="1689358" cy="13946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8E4DAD-647F-9F4D-B1DF-299C00D3CCE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841" y="3881695"/>
            <a:ext cx="1359243" cy="13946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36D8EE-AAB5-7942-BAA7-16AE332706ED}"/>
              </a:ext>
            </a:extLst>
          </p:cNvPr>
          <p:cNvSpPr txBox="1"/>
          <p:nvPr/>
        </p:nvSpPr>
        <p:spPr>
          <a:xfrm>
            <a:off x="3667539" y="5158409"/>
            <a:ext cx="3291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Strand specific but </a:t>
            </a:r>
          </a:p>
          <a:p>
            <a:r>
              <a:rPr lang="en-US" dirty="0"/>
              <a:t>assembled as non-strand-specific</a:t>
            </a:r>
          </a:p>
        </p:txBody>
      </p:sp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DB1DDAAC-26A0-EA43-ACEE-D15870257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347" y="3864354"/>
            <a:ext cx="2081541" cy="15973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F92B74-76DA-1949-85BC-5D5AD4D2A59F}"/>
              </a:ext>
            </a:extLst>
          </p:cNvPr>
          <p:cNvSpPr txBox="1"/>
          <p:nvPr/>
        </p:nvSpPr>
        <p:spPr>
          <a:xfrm>
            <a:off x="834887" y="5481574"/>
            <a:ext cx="2011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Non-strand-specific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36621-9372-3D4F-B58C-9E73B5A1E4E3}"/>
              </a:ext>
            </a:extLst>
          </p:cNvPr>
          <p:cNvSpPr txBox="1"/>
          <p:nvPr/>
        </p:nvSpPr>
        <p:spPr>
          <a:xfrm>
            <a:off x="7516913" y="5204575"/>
            <a:ext cx="2838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Strand-specific and </a:t>
            </a:r>
          </a:p>
          <a:p>
            <a:r>
              <a:rPr lang="en-US" dirty="0"/>
              <a:t>assembled as strand specific</a:t>
            </a:r>
          </a:p>
        </p:txBody>
      </p:sp>
    </p:spTree>
    <p:extLst>
      <p:ext uri="{BB962C8B-B14F-4D97-AF65-F5344CB8AC3E}">
        <p14:creationId xmlns:p14="http://schemas.microsoft.com/office/powerpoint/2010/main" val="2630632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82816F-12DE-E64F-9B93-7E7010114C1D}"/>
              </a:ext>
            </a:extLst>
          </p:cNvPr>
          <p:cNvSpPr txBox="1"/>
          <p:nvPr/>
        </p:nvSpPr>
        <p:spPr>
          <a:xfrm>
            <a:off x="1000897" y="679622"/>
            <a:ext cx="1037129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Running out of memory (and time)</a:t>
            </a:r>
          </a:p>
          <a:p>
            <a:r>
              <a:rPr lang="en-US" b="1" dirty="0"/>
              <a:t>	-usually a function of having an abundance of reads</a:t>
            </a:r>
          </a:p>
          <a:p>
            <a:endParaRPr lang="en-US" b="1" dirty="0"/>
          </a:p>
          <a:p>
            <a:r>
              <a:rPr lang="en-US" dirty="0"/>
              <a:t>	-remove contaminants like rRNA to reduce size and data sets</a:t>
            </a:r>
          </a:p>
          <a:p>
            <a:r>
              <a:rPr lang="en-US" dirty="0"/>
              <a:t>	-increase the number of CPUS</a:t>
            </a:r>
          </a:p>
          <a:p>
            <a:r>
              <a:rPr lang="en-US" dirty="0"/>
              <a:t>		-some parts of the process more open to parallel processing</a:t>
            </a:r>
          </a:p>
          <a:p>
            <a:r>
              <a:rPr lang="en-US" dirty="0"/>
              <a:t>			-Trinity (butterfly, last stage)</a:t>
            </a:r>
          </a:p>
          <a:p>
            <a:r>
              <a:rPr lang="en-US" dirty="0"/>
              <a:t>	-normalize the data</a:t>
            </a:r>
          </a:p>
          <a:p>
            <a:r>
              <a:rPr lang="en-US" dirty="0"/>
              <a:t>		-will ignore/throw away error filled sequences</a:t>
            </a:r>
          </a:p>
          <a:p>
            <a:r>
              <a:rPr lang="en-US" dirty="0"/>
              <a:t>			-be careful it doesn’t throw away too much data</a:t>
            </a:r>
          </a:p>
          <a:p>
            <a:r>
              <a:rPr lang="en-US" dirty="0"/>
              <a:t>		-will ignore reads that add to coverage above a defined threshold (Trinity default 50)</a:t>
            </a:r>
          </a:p>
          <a:p>
            <a:r>
              <a:rPr lang="en-US" dirty="0"/>
              <a:t>		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-overlap the reads</a:t>
            </a:r>
          </a:p>
          <a:p>
            <a:r>
              <a:rPr lang="en-US" dirty="0"/>
              <a:t>	-reduce the redundancy</a:t>
            </a:r>
          </a:p>
          <a:p>
            <a:r>
              <a:rPr lang="en-US" dirty="0"/>
              <a:t>	-set Trinity option </a:t>
            </a:r>
            <a:r>
              <a:rPr lang="en-CA" dirty="0"/>
              <a:t>-</a:t>
            </a:r>
            <a:r>
              <a:rPr lang="en-CA" dirty="0" err="1"/>
              <a:t>min_kmer_cov</a:t>
            </a:r>
            <a:r>
              <a:rPr lang="en-CA" dirty="0"/>
              <a:t> to 2</a:t>
            </a:r>
          </a:p>
          <a:p>
            <a:r>
              <a:rPr lang="en-CA" dirty="0"/>
              <a:t>		-Error-containing </a:t>
            </a:r>
            <a:r>
              <a:rPr lang="en-CA" dirty="0" err="1"/>
              <a:t>kmers</a:t>
            </a:r>
            <a:r>
              <a:rPr lang="en-CA" dirty="0"/>
              <a:t> will be greatly enriched within the low-abundance </a:t>
            </a:r>
            <a:r>
              <a:rPr lang="en-CA" dirty="0" err="1"/>
              <a:t>kmer</a:t>
            </a:r>
            <a:r>
              <a:rPr lang="en-CA" dirty="0"/>
              <a:t> counts</a:t>
            </a:r>
          </a:p>
          <a:p>
            <a:r>
              <a:rPr lang="en-CA" dirty="0"/>
              <a:t>		-might result in more fragmentation of the contigs</a:t>
            </a:r>
            <a:endParaRPr lang="en-US" dirty="0"/>
          </a:p>
          <a:p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NB: when mapping to the generated  transcriptome you should use all the reads.</a:t>
            </a:r>
          </a:p>
        </p:txBody>
      </p:sp>
    </p:spTree>
    <p:extLst>
      <p:ext uri="{BB962C8B-B14F-4D97-AF65-F5344CB8AC3E}">
        <p14:creationId xmlns:p14="http://schemas.microsoft.com/office/powerpoint/2010/main" val="345050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16342</TotalTime>
  <Words>1603</Words>
  <Application>Microsoft Macintosh PowerPoint</Application>
  <PresentationFormat>Widescreen</PresentationFormat>
  <Paragraphs>257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Menlo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Curtis</dc:creator>
  <cp:lastModifiedBy>Bruce Curtis</cp:lastModifiedBy>
  <cp:revision>30</cp:revision>
  <dcterms:created xsi:type="dcterms:W3CDTF">2021-11-17T18:09:25Z</dcterms:created>
  <dcterms:modified xsi:type="dcterms:W3CDTF">2021-11-30T02:05:48Z</dcterms:modified>
</cp:coreProperties>
</file>